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  <p:sldMasterId id="2147483684" r:id="rId3"/>
    <p:sldMasterId id="2147483708" r:id="rId4"/>
    <p:sldMasterId id="2147483722" r:id="rId5"/>
  </p:sldMasterIdLst>
  <p:notesMasterIdLst>
    <p:notesMasterId r:id="rId58"/>
  </p:notesMasterIdLst>
  <p:sldIdLst>
    <p:sldId id="289" r:id="rId6"/>
    <p:sldId id="520" r:id="rId7"/>
    <p:sldId id="456" r:id="rId8"/>
    <p:sldId id="439" r:id="rId9"/>
    <p:sldId id="440" r:id="rId10"/>
    <p:sldId id="431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549" r:id="rId28"/>
    <p:sldId id="484" r:id="rId29"/>
    <p:sldId id="482" r:id="rId30"/>
    <p:sldId id="465" r:id="rId31"/>
    <p:sldId id="550" r:id="rId32"/>
    <p:sldId id="494" r:id="rId33"/>
    <p:sldId id="495" r:id="rId34"/>
    <p:sldId id="490" r:id="rId35"/>
    <p:sldId id="491" r:id="rId36"/>
    <p:sldId id="493" r:id="rId37"/>
    <p:sldId id="492" r:id="rId38"/>
    <p:sldId id="485" r:id="rId39"/>
    <p:sldId id="497" r:id="rId40"/>
    <p:sldId id="498" r:id="rId41"/>
    <p:sldId id="500" r:id="rId42"/>
    <p:sldId id="502" r:id="rId43"/>
    <p:sldId id="501" r:id="rId44"/>
    <p:sldId id="507" r:id="rId45"/>
    <p:sldId id="506" r:id="rId46"/>
    <p:sldId id="505" r:id="rId47"/>
    <p:sldId id="551" r:id="rId48"/>
    <p:sldId id="516" r:id="rId49"/>
    <p:sldId id="518" r:id="rId50"/>
    <p:sldId id="517" r:id="rId51"/>
    <p:sldId id="509" r:id="rId52"/>
    <p:sldId id="503" r:id="rId53"/>
    <p:sldId id="504" r:id="rId54"/>
    <p:sldId id="521" r:id="rId55"/>
    <p:sldId id="522" r:id="rId56"/>
    <p:sldId id="523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3" autoAdjust="0"/>
    <p:restoredTop sz="92200" autoAdjust="0"/>
  </p:normalViewPr>
  <p:slideViewPr>
    <p:cSldViewPr>
      <p:cViewPr varScale="1">
        <p:scale>
          <a:sx n="129" d="100"/>
          <a:sy n="129" d="100"/>
        </p:scale>
        <p:origin x="12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87B34-EFC5-354D-81F4-15B8B785D1A4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F7E60D-4AC7-3941-8F22-070FA50E5DD1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b="1" dirty="0" smtClean="0"/>
            <a:t>Continuing Professional Education</a:t>
          </a:r>
          <a:endParaRPr lang="en-US" sz="1400" b="1" dirty="0"/>
        </a:p>
      </dgm:t>
    </dgm:pt>
    <dgm:pt modelId="{1CDCA5BC-376A-6C43-81FB-C9928187CB3B}" type="parTrans" cxnId="{FEA263E3-4B43-344F-8251-C0A4FD200C30}">
      <dgm:prSet/>
      <dgm:spPr>
        <a:ln w="28575" cmpd="sng">
          <a:solidFill>
            <a:schemeClr val="tx1">
              <a:lumMod val="50000"/>
              <a:lumOff val="50000"/>
            </a:schemeClr>
          </a:solidFill>
          <a:headEnd type="arrow"/>
          <a:tailEnd type="arrow"/>
        </a:ln>
      </dgm:spPr>
      <dgm:t>
        <a:bodyPr/>
        <a:lstStyle/>
        <a:p>
          <a:endParaRPr lang="en-US" dirty="0"/>
        </a:p>
      </dgm:t>
    </dgm:pt>
    <dgm:pt modelId="{A01E3ED7-A879-054A-A556-4963F5475AD6}" type="sibTrans" cxnId="{FEA263E3-4B43-344F-8251-C0A4FD200C30}">
      <dgm:prSet/>
      <dgm:spPr/>
      <dgm:t>
        <a:bodyPr/>
        <a:lstStyle/>
        <a:p>
          <a:endParaRPr lang="en-US"/>
        </a:p>
      </dgm:t>
    </dgm:pt>
    <dgm:pt modelId="{541853E0-C649-7B44-B0F2-693D2F3B3223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b="1" dirty="0" smtClean="0"/>
            <a:t>Courses &amp; Conferences</a:t>
          </a:r>
          <a:endParaRPr lang="en-US" sz="1400" b="1" dirty="0"/>
        </a:p>
      </dgm:t>
    </dgm:pt>
    <dgm:pt modelId="{3C581078-7C53-1E4A-8792-861DAB24D18E}" type="parTrans" cxnId="{4B349BDE-7F1A-274F-BFD0-AE48A0DCED75}">
      <dgm:prSet/>
      <dgm:spPr>
        <a:ln w="28575" cmpd="sng">
          <a:solidFill>
            <a:schemeClr val="tx1">
              <a:lumMod val="50000"/>
              <a:lumOff val="50000"/>
            </a:schemeClr>
          </a:solidFill>
          <a:headEnd type="arrow"/>
          <a:tailEnd type="arrow"/>
        </a:ln>
      </dgm:spPr>
      <dgm:t>
        <a:bodyPr/>
        <a:lstStyle/>
        <a:p>
          <a:endParaRPr lang="en-US" dirty="0"/>
        </a:p>
      </dgm:t>
    </dgm:pt>
    <dgm:pt modelId="{99BF6666-BF00-1544-A863-D211CE89F413}" type="sibTrans" cxnId="{4B349BDE-7F1A-274F-BFD0-AE48A0DCED75}">
      <dgm:prSet/>
      <dgm:spPr/>
      <dgm:t>
        <a:bodyPr/>
        <a:lstStyle/>
        <a:p>
          <a:endParaRPr lang="en-US"/>
        </a:p>
      </dgm:t>
    </dgm:pt>
    <dgm:pt modelId="{18999D56-DB1A-FE45-A373-0FE69C4AFFCB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b="1" dirty="0" smtClean="0"/>
            <a:t>Postdoctoral Program</a:t>
          </a:r>
          <a:endParaRPr lang="en-US" sz="1400" b="1" dirty="0"/>
        </a:p>
      </dgm:t>
    </dgm:pt>
    <dgm:pt modelId="{7AEB6876-EE83-BA47-87FF-4809FF549DD7}" type="sibTrans" cxnId="{C67F7C7E-CA4E-984A-BB3B-FDC3467A2D17}">
      <dgm:prSet/>
      <dgm:spPr/>
      <dgm:t>
        <a:bodyPr/>
        <a:lstStyle/>
        <a:p>
          <a:endParaRPr lang="en-US"/>
        </a:p>
      </dgm:t>
    </dgm:pt>
    <dgm:pt modelId="{12D59A5A-BB74-414C-B2A3-53E7EFF18F75}" type="parTrans" cxnId="{C67F7C7E-CA4E-984A-BB3B-FDC3467A2D17}">
      <dgm:prSet/>
      <dgm:spPr>
        <a:ln w="28575" cmpd="sng">
          <a:solidFill>
            <a:schemeClr val="tx1">
              <a:lumMod val="50000"/>
              <a:lumOff val="50000"/>
            </a:schemeClr>
          </a:solidFill>
          <a:headEnd type="arrow"/>
          <a:tailEnd type="arrow"/>
        </a:ln>
      </dgm:spPr>
      <dgm:t>
        <a:bodyPr/>
        <a:lstStyle/>
        <a:p>
          <a:endParaRPr lang="en-US" dirty="0"/>
        </a:p>
      </dgm:t>
    </dgm:pt>
    <dgm:pt modelId="{2CB2D4F6-F75A-4247-81ED-8F33F4FB95CF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b="1" dirty="0" smtClean="0"/>
            <a:t>Predoctoral Program</a:t>
          </a:r>
          <a:endParaRPr lang="en-US" sz="1400" b="1" dirty="0"/>
        </a:p>
      </dgm:t>
    </dgm:pt>
    <dgm:pt modelId="{3A885514-A349-FF46-AC05-39B556710BBC}" type="sibTrans" cxnId="{D6240ADF-C98F-C94F-9BAD-51B10FED0375}">
      <dgm:prSet/>
      <dgm:spPr/>
      <dgm:t>
        <a:bodyPr/>
        <a:lstStyle/>
        <a:p>
          <a:endParaRPr lang="en-US"/>
        </a:p>
      </dgm:t>
    </dgm:pt>
    <dgm:pt modelId="{B06A5323-9A16-2840-99D9-45BDC172EDCA}" type="parTrans" cxnId="{D6240ADF-C98F-C94F-9BAD-51B10FED0375}">
      <dgm:prSet/>
      <dgm:spPr>
        <a:ln w="28575" cmpd="sng">
          <a:solidFill>
            <a:schemeClr val="tx1">
              <a:lumMod val="50000"/>
              <a:lumOff val="50000"/>
            </a:schemeClr>
          </a:solidFill>
          <a:headEnd type="arrow"/>
          <a:tailEnd type="arrow"/>
        </a:ln>
      </dgm:spPr>
      <dgm:t>
        <a:bodyPr/>
        <a:lstStyle/>
        <a:p>
          <a:endParaRPr lang="en-US" dirty="0"/>
        </a:p>
      </dgm:t>
    </dgm:pt>
    <dgm:pt modelId="{8856AE1D-154C-024B-A02F-7C7ABB7ED291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 smtClean="0"/>
            <a:t>STEM &amp;Summer </a:t>
          </a:r>
          <a:br>
            <a:rPr lang="en-US" sz="1200" b="1" dirty="0" smtClean="0"/>
          </a:br>
          <a:r>
            <a:rPr lang="en-US" sz="1200" b="1" dirty="0" smtClean="0"/>
            <a:t>High School/</a:t>
          </a:r>
          <a:br>
            <a:rPr lang="en-US" sz="1200" b="1" dirty="0" smtClean="0"/>
          </a:br>
          <a:r>
            <a:rPr lang="en-US" sz="1200" b="1" dirty="0" smtClean="0"/>
            <a:t>Undergraduate Program</a:t>
          </a:r>
          <a:endParaRPr lang="en-US" sz="1200" b="1" dirty="0"/>
        </a:p>
      </dgm:t>
    </dgm:pt>
    <dgm:pt modelId="{75D3A36D-C872-E245-AD46-747611AF2105}" type="sibTrans" cxnId="{D0246298-2E0E-B841-B0E3-A3E5994A13AC}">
      <dgm:prSet/>
      <dgm:spPr/>
      <dgm:t>
        <a:bodyPr/>
        <a:lstStyle/>
        <a:p>
          <a:endParaRPr lang="en-US"/>
        </a:p>
      </dgm:t>
    </dgm:pt>
    <dgm:pt modelId="{CC1CE757-ED12-A247-8CDD-E8C5BBAC7EC2}" type="parTrans" cxnId="{D0246298-2E0E-B841-B0E3-A3E5994A13AC}">
      <dgm:prSet/>
      <dgm:spPr>
        <a:ln w="28575" cmpd="sng">
          <a:solidFill>
            <a:schemeClr val="tx1">
              <a:lumMod val="50000"/>
              <a:lumOff val="50000"/>
            </a:schemeClr>
          </a:solidFill>
          <a:headEnd type="arrow"/>
          <a:tailEnd type="arrow"/>
        </a:ln>
      </dgm:spPr>
      <dgm:t>
        <a:bodyPr/>
        <a:lstStyle/>
        <a:p>
          <a:endParaRPr lang="en-US" dirty="0"/>
        </a:p>
      </dgm:t>
    </dgm:pt>
    <dgm:pt modelId="{0F2B8B54-A39D-534C-B003-D3E02D702F2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b="1" dirty="0" smtClean="0"/>
            <a:t>JAX Mission</a:t>
          </a:r>
          <a:endParaRPr lang="en-US" sz="1400" b="1" dirty="0"/>
        </a:p>
      </dgm:t>
    </dgm:pt>
    <dgm:pt modelId="{B14BB0E8-EF16-F045-A3A5-090552FAD663}" type="sibTrans" cxnId="{9357A063-26B1-9146-8C9C-A57860138010}">
      <dgm:prSet/>
      <dgm:spPr/>
      <dgm:t>
        <a:bodyPr/>
        <a:lstStyle/>
        <a:p>
          <a:endParaRPr lang="en-US"/>
        </a:p>
      </dgm:t>
    </dgm:pt>
    <dgm:pt modelId="{DB3BDAE4-A037-3244-BF25-BB13C87C9E52}" type="parTrans" cxnId="{9357A063-26B1-9146-8C9C-A57860138010}">
      <dgm:prSet/>
      <dgm:spPr/>
      <dgm:t>
        <a:bodyPr/>
        <a:lstStyle/>
        <a:p>
          <a:endParaRPr lang="en-US"/>
        </a:p>
      </dgm:t>
    </dgm:pt>
    <dgm:pt modelId="{B22E7196-53B7-6A4F-A5FB-34A2EB733444}">
      <dgm:prSet/>
      <dgm:spPr/>
      <dgm:t>
        <a:bodyPr/>
        <a:lstStyle/>
        <a:p>
          <a:endParaRPr lang="en-US"/>
        </a:p>
      </dgm:t>
    </dgm:pt>
    <dgm:pt modelId="{6B2245AC-A774-1F48-B545-A39206580937}" type="parTrans" cxnId="{CAFCC79F-F1BD-0442-AC5D-24FBB15BCE86}">
      <dgm:prSet/>
      <dgm:spPr/>
      <dgm:t>
        <a:bodyPr/>
        <a:lstStyle/>
        <a:p>
          <a:endParaRPr lang="en-US"/>
        </a:p>
      </dgm:t>
    </dgm:pt>
    <dgm:pt modelId="{A68A11DF-9A69-2644-9104-92586C61EEDC}" type="sibTrans" cxnId="{CAFCC79F-F1BD-0442-AC5D-24FBB15BCE86}">
      <dgm:prSet/>
      <dgm:spPr/>
      <dgm:t>
        <a:bodyPr/>
        <a:lstStyle/>
        <a:p>
          <a:endParaRPr lang="en-US"/>
        </a:p>
      </dgm:t>
    </dgm:pt>
    <dgm:pt modelId="{4831795C-E593-DD4E-8E64-04AE6E90D485}" type="pres">
      <dgm:prSet presAssocID="{7F587B34-EFC5-354D-81F4-15B8B785D1A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ABF717-99AD-AA4D-9406-707F8E1DEDAC}" type="pres">
      <dgm:prSet presAssocID="{0F2B8B54-A39D-534C-B003-D3E02D702F20}" presName="centerShape" presStyleLbl="node0" presStyleIdx="0" presStyleCnt="1" custScaleX="91245" custScaleY="91245"/>
      <dgm:spPr/>
      <dgm:t>
        <a:bodyPr/>
        <a:lstStyle/>
        <a:p>
          <a:endParaRPr lang="en-US"/>
        </a:p>
      </dgm:t>
    </dgm:pt>
    <dgm:pt modelId="{B184E222-2BEC-B045-825A-EAAB47A11AF5}" type="pres">
      <dgm:prSet presAssocID="{CC1CE757-ED12-A247-8CDD-E8C5BBAC7EC2}" presName="Name9" presStyleLbl="parChTrans1D2" presStyleIdx="0" presStyleCnt="5"/>
      <dgm:spPr/>
      <dgm:t>
        <a:bodyPr/>
        <a:lstStyle/>
        <a:p>
          <a:endParaRPr lang="en-US"/>
        </a:p>
      </dgm:t>
    </dgm:pt>
    <dgm:pt modelId="{D17179CA-57DF-A54F-80D3-B70448B83E1E}" type="pres">
      <dgm:prSet presAssocID="{CC1CE757-ED12-A247-8CDD-E8C5BBAC7EC2}" presName="connTx" presStyleLbl="parChTrans1D2" presStyleIdx="0" presStyleCnt="5"/>
      <dgm:spPr/>
      <dgm:t>
        <a:bodyPr/>
        <a:lstStyle/>
        <a:p>
          <a:endParaRPr lang="en-US"/>
        </a:p>
      </dgm:t>
    </dgm:pt>
    <dgm:pt modelId="{FAE391BA-87B7-3848-B3BB-1FC1BDB25599}" type="pres">
      <dgm:prSet presAssocID="{8856AE1D-154C-024B-A02F-7C7ABB7ED291}" presName="node" presStyleLbl="node1" presStyleIdx="0" presStyleCnt="5" custScaleX="155891" custRadScaleRad="98227" custRadScaleInc="-18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016913-64D3-054D-A71E-B63BA323697A}" type="pres">
      <dgm:prSet presAssocID="{B06A5323-9A16-2840-99D9-45BDC172EDCA}" presName="Name9" presStyleLbl="parChTrans1D2" presStyleIdx="1" presStyleCnt="5"/>
      <dgm:spPr/>
      <dgm:t>
        <a:bodyPr/>
        <a:lstStyle/>
        <a:p>
          <a:endParaRPr lang="en-US"/>
        </a:p>
      </dgm:t>
    </dgm:pt>
    <dgm:pt modelId="{638C10D1-CEE3-2D4B-A69A-EA2C38CD683A}" type="pres">
      <dgm:prSet presAssocID="{B06A5323-9A16-2840-99D9-45BDC172EDCA}" presName="connTx" presStyleLbl="parChTrans1D2" presStyleIdx="1" presStyleCnt="5"/>
      <dgm:spPr/>
      <dgm:t>
        <a:bodyPr/>
        <a:lstStyle/>
        <a:p>
          <a:endParaRPr lang="en-US"/>
        </a:p>
      </dgm:t>
    </dgm:pt>
    <dgm:pt modelId="{AD0CC8A4-93AC-A649-8ADD-E0AB9C532675}" type="pres">
      <dgm:prSet presAssocID="{2CB2D4F6-F75A-4247-81ED-8F33F4FB95CF}" presName="node" presStyleLbl="node1" presStyleIdx="1" presStyleCnt="5" custScaleX="155891" custRadScaleRad="120800" custRadScaleInc="88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734864-9E27-F84F-B43B-DB1BCC696697}" type="pres">
      <dgm:prSet presAssocID="{12D59A5A-BB74-414C-B2A3-53E7EFF18F75}" presName="Name9" presStyleLbl="parChTrans1D2" presStyleIdx="2" presStyleCnt="5"/>
      <dgm:spPr/>
      <dgm:t>
        <a:bodyPr/>
        <a:lstStyle/>
        <a:p>
          <a:endParaRPr lang="en-US"/>
        </a:p>
      </dgm:t>
    </dgm:pt>
    <dgm:pt modelId="{7FC2E9C6-370D-8B4F-9EE9-1EC49105408D}" type="pres">
      <dgm:prSet presAssocID="{12D59A5A-BB74-414C-B2A3-53E7EFF18F75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EEB4003-F1D1-904B-906E-D801B14F4538}" type="pres">
      <dgm:prSet presAssocID="{18999D56-DB1A-FE45-A373-0FE69C4AFFCB}" presName="node" presStyleLbl="node1" presStyleIdx="2" presStyleCnt="5" custScaleX="155891" custRadScaleRad="111340" custRadScaleInc="-205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C3F168-6F6A-804D-8C1C-F7406534173E}" type="pres">
      <dgm:prSet presAssocID="{1CDCA5BC-376A-6C43-81FB-C9928187CB3B}" presName="Name9" presStyleLbl="parChTrans1D2" presStyleIdx="3" presStyleCnt="5"/>
      <dgm:spPr/>
      <dgm:t>
        <a:bodyPr/>
        <a:lstStyle/>
        <a:p>
          <a:endParaRPr lang="en-US"/>
        </a:p>
      </dgm:t>
    </dgm:pt>
    <dgm:pt modelId="{2CBC40B2-CE7B-FF40-B7AF-4A5591698AAC}" type="pres">
      <dgm:prSet presAssocID="{1CDCA5BC-376A-6C43-81FB-C9928187CB3B}" presName="connTx" presStyleLbl="parChTrans1D2" presStyleIdx="3" presStyleCnt="5"/>
      <dgm:spPr/>
      <dgm:t>
        <a:bodyPr/>
        <a:lstStyle/>
        <a:p>
          <a:endParaRPr lang="en-US"/>
        </a:p>
      </dgm:t>
    </dgm:pt>
    <dgm:pt modelId="{702846BA-B726-1E47-95CD-5CFCFEF63DCA}" type="pres">
      <dgm:prSet presAssocID="{BDF7E60D-4AC7-3941-8F22-070FA50E5DD1}" presName="node" presStyleLbl="node1" presStyleIdx="3" presStyleCnt="5" custScaleX="155891" custRadScaleRad="112000" custRadScaleInc="215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493FA-1A1A-2948-BDAA-39F237891646}" type="pres">
      <dgm:prSet presAssocID="{3C581078-7C53-1E4A-8792-861DAB24D18E}" presName="Name9" presStyleLbl="parChTrans1D2" presStyleIdx="4" presStyleCnt="5"/>
      <dgm:spPr/>
      <dgm:t>
        <a:bodyPr/>
        <a:lstStyle/>
        <a:p>
          <a:endParaRPr lang="en-US"/>
        </a:p>
      </dgm:t>
    </dgm:pt>
    <dgm:pt modelId="{FBA4956E-7D1D-414D-8A99-A7D60F28CD3D}" type="pres">
      <dgm:prSet presAssocID="{3C581078-7C53-1E4A-8792-861DAB24D18E}" presName="connTx" presStyleLbl="parChTrans1D2" presStyleIdx="4" presStyleCnt="5"/>
      <dgm:spPr/>
      <dgm:t>
        <a:bodyPr/>
        <a:lstStyle/>
        <a:p>
          <a:endParaRPr lang="en-US"/>
        </a:p>
      </dgm:t>
    </dgm:pt>
    <dgm:pt modelId="{A45C429A-25BA-944D-9A5E-72A690C25597}" type="pres">
      <dgm:prSet presAssocID="{541853E0-C649-7B44-B0F2-693D2F3B3223}" presName="node" presStyleLbl="node1" presStyleIdx="4" presStyleCnt="5" custScaleX="155891" custRadScaleRad="122238" custRadScaleInc="-93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B7246-C436-754A-B64F-6C3C28092E3B}" type="presOf" srcId="{B06A5323-9A16-2840-99D9-45BDC172EDCA}" destId="{638C10D1-CEE3-2D4B-A69A-EA2C38CD683A}" srcOrd="1" destOrd="0" presId="urn:microsoft.com/office/officeart/2005/8/layout/radial1"/>
    <dgm:cxn modelId="{434C7E0C-4DCA-F84D-8A12-93FF21DA7458}" type="presOf" srcId="{18999D56-DB1A-FE45-A373-0FE69C4AFFCB}" destId="{1EEB4003-F1D1-904B-906E-D801B14F4538}" srcOrd="0" destOrd="0" presId="urn:microsoft.com/office/officeart/2005/8/layout/radial1"/>
    <dgm:cxn modelId="{6F2175DA-E585-A041-9C76-AB7FDB380767}" type="presOf" srcId="{2CB2D4F6-F75A-4247-81ED-8F33F4FB95CF}" destId="{AD0CC8A4-93AC-A649-8ADD-E0AB9C532675}" srcOrd="0" destOrd="0" presId="urn:microsoft.com/office/officeart/2005/8/layout/radial1"/>
    <dgm:cxn modelId="{C67F7C7E-CA4E-984A-BB3B-FDC3467A2D17}" srcId="{0F2B8B54-A39D-534C-B003-D3E02D702F20}" destId="{18999D56-DB1A-FE45-A373-0FE69C4AFFCB}" srcOrd="2" destOrd="0" parTransId="{12D59A5A-BB74-414C-B2A3-53E7EFF18F75}" sibTransId="{7AEB6876-EE83-BA47-87FF-4809FF549DD7}"/>
    <dgm:cxn modelId="{7F0CB3AC-257B-BC47-8E33-8FA9EEE663D5}" type="presOf" srcId="{3C581078-7C53-1E4A-8792-861DAB24D18E}" destId="{FBA4956E-7D1D-414D-8A99-A7D60F28CD3D}" srcOrd="1" destOrd="0" presId="urn:microsoft.com/office/officeart/2005/8/layout/radial1"/>
    <dgm:cxn modelId="{2A2303D1-C025-1C4D-89C7-BCB65AE2DA9B}" type="presOf" srcId="{0F2B8B54-A39D-534C-B003-D3E02D702F20}" destId="{52ABF717-99AD-AA4D-9406-707F8E1DEDAC}" srcOrd="0" destOrd="0" presId="urn:microsoft.com/office/officeart/2005/8/layout/radial1"/>
    <dgm:cxn modelId="{8F0ACB0D-59F9-A742-AD01-6844AA8A75A0}" type="presOf" srcId="{7F587B34-EFC5-354D-81F4-15B8B785D1A4}" destId="{4831795C-E593-DD4E-8E64-04AE6E90D485}" srcOrd="0" destOrd="0" presId="urn:microsoft.com/office/officeart/2005/8/layout/radial1"/>
    <dgm:cxn modelId="{D6240ADF-C98F-C94F-9BAD-51B10FED0375}" srcId="{0F2B8B54-A39D-534C-B003-D3E02D702F20}" destId="{2CB2D4F6-F75A-4247-81ED-8F33F4FB95CF}" srcOrd="1" destOrd="0" parTransId="{B06A5323-9A16-2840-99D9-45BDC172EDCA}" sibTransId="{3A885514-A349-FF46-AC05-39B556710BBC}"/>
    <dgm:cxn modelId="{CAFCC79F-F1BD-0442-AC5D-24FBB15BCE86}" srcId="{7F587B34-EFC5-354D-81F4-15B8B785D1A4}" destId="{B22E7196-53B7-6A4F-A5FB-34A2EB733444}" srcOrd="1" destOrd="0" parTransId="{6B2245AC-A774-1F48-B545-A39206580937}" sibTransId="{A68A11DF-9A69-2644-9104-92586C61EEDC}"/>
    <dgm:cxn modelId="{D71DA491-B28D-2842-8A39-593C42960BFB}" type="presOf" srcId="{1CDCA5BC-376A-6C43-81FB-C9928187CB3B}" destId="{2CBC40B2-CE7B-FF40-B7AF-4A5591698AAC}" srcOrd="1" destOrd="0" presId="urn:microsoft.com/office/officeart/2005/8/layout/radial1"/>
    <dgm:cxn modelId="{923D95FD-7645-0148-9914-290651580716}" type="presOf" srcId="{CC1CE757-ED12-A247-8CDD-E8C5BBAC7EC2}" destId="{D17179CA-57DF-A54F-80D3-B70448B83E1E}" srcOrd="1" destOrd="0" presId="urn:microsoft.com/office/officeart/2005/8/layout/radial1"/>
    <dgm:cxn modelId="{D225BC24-6241-8345-A7FF-04B973517016}" type="presOf" srcId="{12D59A5A-BB74-414C-B2A3-53E7EFF18F75}" destId="{7FC2E9C6-370D-8B4F-9EE9-1EC49105408D}" srcOrd="1" destOrd="0" presId="urn:microsoft.com/office/officeart/2005/8/layout/radial1"/>
    <dgm:cxn modelId="{EAACA6F6-D8B6-2C41-92F8-0C1C6BA164F5}" type="presOf" srcId="{541853E0-C649-7B44-B0F2-693D2F3B3223}" destId="{A45C429A-25BA-944D-9A5E-72A690C25597}" srcOrd="0" destOrd="0" presId="urn:microsoft.com/office/officeart/2005/8/layout/radial1"/>
    <dgm:cxn modelId="{FEA263E3-4B43-344F-8251-C0A4FD200C30}" srcId="{0F2B8B54-A39D-534C-B003-D3E02D702F20}" destId="{BDF7E60D-4AC7-3941-8F22-070FA50E5DD1}" srcOrd="3" destOrd="0" parTransId="{1CDCA5BC-376A-6C43-81FB-C9928187CB3B}" sibTransId="{A01E3ED7-A879-054A-A556-4963F5475AD6}"/>
    <dgm:cxn modelId="{9357A063-26B1-9146-8C9C-A57860138010}" srcId="{7F587B34-EFC5-354D-81F4-15B8B785D1A4}" destId="{0F2B8B54-A39D-534C-B003-D3E02D702F20}" srcOrd="0" destOrd="0" parTransId="{DB3BDAE4-A037-3244-BF25-BB13C87C9E52}" sibTransId="{B14BB0E8-EF16-F045-A3A5-090552FAD663}"/>
    <dgm:cxn modelId="{D0246298-2E0E-B841-B0E3-A3E5994A13AC}" srcId="{0F2B8B54-A39D-534C-B003-D3E02D702F20}" destId="{8856AE1D-154C-024B-A02F-7C7ABB7ED291}" srcOrd="0" destOrd="0" parTransId="{CC1CE757-ED12-A247-8CDD-E8C5BBAC7EC2}" sibTransId="{75D3A36D-C872-E245-AD46-747611AF2105}"/>
    <dgm:cxn modelId="{5A01A1D3-72D4-C64B-9ED6-4467C136297C}" type="presOf" srcId="{12D59A5A-BB74-414C-B2A3-53E7EFF18F75}" destId="{7B734864-9E27-F84F-B43B-DB1BCC696697}" srcOrd="0" destOrd="0" presId="urn:microsoft.com/office/officeart/2005/8/layout/radial1"/>
    <dgm:cxn modelId="{43CA76AB-8A83-1C4B-AF20-51282DFCC05D}" type="presOf" srcId="{8856AE1D-154C-024B-A02F-7C7ABB7ED291}" destId="{FAE391BA-87B7-3848-B3BB-1FC1BDB25599}" srcOrd="0" destOrd="0" presId="urn:microsoft.com/office/officeart/2005/8/layout/radial1"/>
    <dgm:cxn modelId="{4B349BDE-7F1A-274F-BFD0-AE48A0DCED75}" srcId="{0F2B8B54-A39D-534C-B003-D3E02D702F20}" destId="{541853E0-C649-7B44-B0F2-693D2F3B3223}" srcOrd="4" destOrd="0" parTransId="{3C581078-7C53-1E4A-8792-861DAB24D18E}" sibTransId="{99BF6666-BF00-1544-A863-D211CE89F413}"/>
    <dgm:cxn modelId="{D14C4EB9-1117-8940-A762-0FC260C476F5}" type="presOf" srcId="{3C581078-7C53-1E4A-8792-861DAB24D18E}" destId="{F6F493FA-1A1A-2948-BDAA-39F237891646}" srcOrd="0" destOrd="0" presId="urn:microsoft.com/office/officeart/2005/8/layout/radial1"/>
    <dgm:cxn modelId="{C28C572D-E9AD-6247-9419-40B26A1B1583}" type="presOf" srcId="{CC1CE757-ED12-A247-8CDD-E8C5BBAC7EC2}" destId="{B184E222-2BEC-B045-825A-EAAB47A11AF5}" srcOrd="0" destOrd="0" presId="urn:microsoft.com/office/officeart/2005/8/layout/radial1"/>
    <dgm:cxn modelId="{0B60868D-5B7D-3747-8567-846275101B5C}" type="presOf" srcId="{1CDCA5BC-376A-6C43-81FB-C9928187CB3B}" destId="{BAC3F168-6F6A-804D-8C1C-F7406534173E}" srcOrd="0" destOrd="0" presId="urn:microsoft.com/office/officeart/2005/8/layout/radial1"/>
    <dgm:cxn modelId="{6E659E66-E9D4-3047-89C7-887142A0FD85}" type="presOf" srcId="{B06A5323-9A16-2840-99D9-45BDC172EDCA}" destId="{B2016913-64D3-054D-A71E-B63BA323697A}" srcOrd="0" destOrd="0" presId="urn:microsoft.com/office/officeart/2005/8/layout/radial1"/>
    <dgm:cxn modelId="{5DF63F39-8266-7F4F-999D-845074B4F7BF}" type="presOf" srcId="{BDF7E60D-4AC7-3941-8F22-070FA50E5DD1}" destId="{702846BA-B726-1E47-95CD-5CFCFEF63DCA}" srcOrd="0" destOrd="0" presId="urn:microsoft.com/office/officeart/2005/8/layout/radial1"/>
    <dgm:cxn modelId="{DF2EF391-71A1-1642-9286-E4B64160411B}" type="presParOf" srcId="{4831795C-E593-DD4E-8E64-04AE6E90D485}" destId="{52ABF717-99AD-AA4D-9406-707F8E1DEDAC}" srcOrd="0" destOrd="0" presId="urn:microsoft.com/office/officeart/2005/8/layout/radial1"/>
    <dgm:cxn modelId="{C0716BE4-8A78-0E4B-9A31-0319DA915AC1}" type="presParOf" srcId="{4831795C-E593-DD4E-8E64-04AE6E90D485}" destId="{B184E222-2BEC-B045-825A-EAAB47A11AF5}" srcOrd="1" destOrd="0" presId="urn:microsoft.com/office/officeart/2005/8/layout/radial1"/>
    <dgm:cxn modelId="{0DA7A719-999C-574F-8AB4-755261CB16F6}" type="presParOf" srcId="{B184E222-2BEC-B045-825A-EAAB47A11AF5}" destId="{D17179CA-57DF-A54F-80D3-B70448B83E1E}" srcOrd="0" destOrd="0" presId="urn:microsoft.com/office/officeart/2005/8/layout/radial1"/>
    <dgm:cxn modelId="{C2A57D53-75B6-F846-86C7-1DEDD9EE753D}" type="presParOf" srcId="{4831795C-E593-DD4E-8E64-04AE6E90D485}" destId="{FAE391BA-87B7-3848-B3BB-1FC1BDB25599}" srcOrd="2" destOrd="0" presId="urn:microsoft.com/office/officeart/2005/8/layout/radial1"/>
    <dgm:cxn modelId="{B9A238D0-2B36-B944-908E-B3671F115F35}" type="presParOf" srcId="{4831795C-E593-DD4E-8E64-04AE6E90D485}" destId="{B2016913-64D3-054D-A71E-B63BA323697A}" srcOrd="3" destOrd="0" presId="urn:microsoft.com/office/officeart/2005/8/layout/radial1"/>
    <dgm:cxn modelId="{4442BB17-5706-794B-94B2-F431E5FB8FEE}" type="presParOf" srcId="{B2016913-64D3-054D-A71E-B63BA323697A}" destId="{638C10D1-CEE3-2D4B-A69A-EA2C38CD683A}" srcOrd="0" destOrd="0" presId="urn:microsoft.com/office/officeart/2005/8/layout/radial1"/>
    <dgm:cxn modelId="{41DAD5EA-CDCE-6241-93F3-4DB9C1CF3403}" type="presParOf" srcId="{4831795C-E593-DD4E-8E64-04AE6E90D485}" destId="{AD0CC8A4-93AC-A649-8ADD-E0AB9C532675}" srcOrd="4" destOrd="0" presId="urn:microsoft.com/office/officeart/2005/8/layout/radial1"/>
    <dgm:cxn modelId="{6FF6CF5C-C2C1-0140-865D-2346E73552BA}" type="presParOf" srcId="{4831795C-E593-DD4E-8E64-04AE6E90D485}" destId="{7B734864-9E27-F84F-B43B-DB1BCC696697}" srcOrd="5" destOrd="0" presId="urn:microsoft.com/office/officeart/2005/8/layout/radial1"/>
    <dgm:cxn modelId="{9F202DEE-1CA6-F744-9300-10B40185C56F}" type="presParOf" srcId="{7B734864-9E27-F84F-B43B-DB1BCC696697}" destId="{7FC2E9C6-370D-8B4F-9EE9-1EC49105408D}" srcOrd="0" destOrd="0" presId="urn:microsoft.com/office/officeart/2005/8/layout/radial1"/>
    <dgm:cxn modelId="{76E4FAE0-CB56-1B40-9E07-7968262AE96B}" type="presParOf" srcId="{4831795C-E593-DD4E-8E64-04AE6E90D485}" destId="{1EEB4003-F1D1-904B-906E-D801B14F4538}" srcOrd="6" destOrd="0" presId="urn:microsoft.com/office/officeart/2005/8/layout/radial1"/>
    <dgm:cxn modelId="{2AFBA226-EFAF-114D-BD64-952A3387CDD5}" type="presParOf" srcId="{4831795C-E593-DD4E-8E64-04AE6E90D485}" destId="{BAC3F168-6F6A-804D-8C1C-F7406534173E}" srcOrd="7" destOrd="0" presId="urn:microsoft.com/office/officeart/2005/8/layout/radial1"/>
    <dgm:cxn modelId="{74972944-3886-3B4B-A3E0-1201A6991ADA}" type="presParOf" srcId="{BAC3F168-6F6A-804D-8C1C-F7406534173E}" destId="{2CBC40B2-CE7B-FF40-B7AF-4A5591698AAC}" srcOrd="0" destOrd="0" presId="urn:microsoft.com/office/officeart/2005/8/layout/radial1"/>
    <dgm:cxn modelId="{E147EDD9-2C8C-2441-9CA4-B9B0CB60E193}" type="presParOf" srcId="{4831795C-E593-DD4E-8E64-04AE6E90D485}" destId="{702846BA-B726-1E47-95CD-5CFCFEF63DCA}" srcOrd="8" destOrd="0" presId="urn:microsoft.com/office/officeart/2005/8/layout/radial1"/>
    <dgm:cxn modelId="{F7B5AB7F-7652-8B49-B326-A157AA0C830A}" type="presParOf" srcId="{4831795C-E593-DD4E-8E64-04AE6E90D485}" destId="{F6F493FA-1A1A-2948-BDAA-39F237891646}" srcOrd="9" destOrd="0" presId="urn:microsoft.com/office/officeart/2005/8/layout/radial1"/>
    <dgm:cxn modelId="{A94FBB4F-6CCB-2846-9C9C-E9D0F113550C}" type="presParOf" srcId="{F6F493FA-1A1A-2948-BDAA-39F237891646}" destId="{FBA4956E-7D1D-414D-8A99-A7D60F28CD3D}" srcOrd="0" destOrd="0" presId="urn:microsoft.com/office/officeart/2005/8/layout/radial1"/>
    <dgm:cxn modelId="{E63FDD4F-CB75-4A45-9583-360B8046ACB7}" type="presParOf" srcId="{4831795C-E593-DD4E-8E64-04AE6E90D485}" destId="{A45C429A-25BA-944D-9A5E-72A690C25597}" srcOrd="10" destOrd="0" presId="urn:microsoft.com/office/officeart/2005/8/layout/radial1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BF717-99AD-AA4D-9406-707F8E1DEDAC}">
      <dsp:nvSpPr>
        <dsp:cNvPr id="0" name=""/>
        <dsp:cNvSpPr/>
      </dsp:nvSpPr>
      <dsp:spPr>
        <a:xfrm>
          <a:off x="3394441" y="1634472"/>
          <a:ext cx="1096229" cy="1096229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JAX Mission</a:t>
          </a:r>
          <a:endParaRPr lang="en-US" sz="1400" b="1" kern="1200" dirty="0"/>
        </a:p>
      </dsp:txBody>
      <dsp:txXfrm>
        <a:off x="3554980" y="1795011"/>
        <a:ext cx="775151" cy="775151"/>
      </dsp:txXfrm>
    </dsp:sp>
    <dsp:sp modelId="{B184E222-2BEC-B045-825A-EAAB47A11AF5}">
      <dsp:nvSpPr>
        <dsp:cNvPr id="0" name=""/>
        <dsp:cNvSpPr/>
      </dsp:nvSpPr>
      <dsp:spPr>
        <a:xfrm rot="16159090">
          <a:off x="3739843" y="1426929"/>
          <a:ext cx="387764" cy="27425"/>
        </a:xfrm>
        <a:custGeom>
          <a:avLst/>
          <a:gdLst/>
          <a:ahLst/>
          <a:cxnLst/>
          <a:rect l="0" t="0" r="0" b="0"/>
          <a:pathLst>
            <a:path>
              <a:moveTo>
                <a:pt x="0" y="13712"/>
              </a:moveTo>
              <a:lnTo>
                <a:pt x="387764" y="13712"/>
              </a:lnTo>
            </a:path>
          </a:pathLst>
        </a:custGeom>
        <a:noFill/>
        <a:ln w="28575" cap="flat" cmpd="sng" algn="ctr">
          <a:solidFill>
            <a:schemeClr val="tx1">
              <a:lumMod val="50000"/>
              <a:lumOff val="50000"/>
            </a:schemeClr>
          </a:solidFill>
          <a:prstDash val="solid"/>
          <a:headEnd type="arrow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 rot="10800000">
        <a:off x="3924032" y="1430948"/>
        <a:ext cx="19388" cy="19388"/>
      </dsp:txXfrm>
    </dsp:sp>
    <dsp:sp modelId="{FAE391BA-87B7-3848-B3BB-1FC1BDB25599}">
      <dsp:nvSpPr>
        <dsp:cNvPr id="0" name=""/>
        <dsp:cNvSpPr/>
      </dsp:nvSpPr>
      <dsp:spPr>
        <a:xfrm>
          <a:off x="2987822" y="45378"/>
          <a:ext cx="1872894" cy="1201412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STEM &amp;Summer </a:t>
          </a:r>
          <a:br>
            <a:rPr lang="en-US" sz="1200" b="1" kern="1200" dirty="0" smtClean="0"/>
          </a:br>
          <a:r>
            <a:rPr lang="en-US" sz="1200" b="1" kern="1200" dirty="0" smtClean="0"/>
            <a:t>High School/</a:t>
          </a:r>
          <a:br>
            <a:rPr lang="en-US" sz="1200" b="1" kern="1200" dirty="0" smtClean="0"/>
          </a:br>
          <a:r>
            <a:rPr lang="en-US" sz="1200" b="1" kern="1200" dirty="0" smtClean="0"/>
            <a:t>Undergraduate Program</a:t>
          </a:r>
          <a:endParaRPr lang="en-US" sz="1200" b="1" kern="1200" dirty="0"/>
        </a:p>
      </dsp:txBody>
      <dsp:txXfrm>
        <a:off x="3262101" y="221321"/>
        <a:ext cx="1324336" cy="849526"/>
      </dsp:txXfrm>
    </dsp:sp>
    <dsp:sp modelId="{B2016913-64D3-054D-A71E-B63BA323697A}">
      <dsp:nvSpPr>
        <dsp:cNvPr id="0" name=""/>
        <dsp:cNvSpPr/>
      </dsp:nvSpPr>
      <dsp:spPr>
        <a:xfrm rot="20710706">
          <a:off x="4465011" y="1971598"/>
          <a:ext cx="446135" cy="27425"/>
        </a:xfrm>
        <a:custGeom>
          <a:avLst/>
          <a:gdLst/>
          <a:ahLst/>
          <a:cxnLst/>
          <a:rect l="0" t="0" r="0" b="0"/>
          <a:pathLst>
            <a:path>
              <a:moveTo>
                <a:pt x="0" y="13712"/>
              </a:moveTo>
              <a:lnTo>
                <a:pt x="446135" y="13712"/>
              </a:lnTo>
            </a:path>
          </a:pathLst>
        </a:custGeom>
        <a:noFill/>
        <a:ln w="28575" cap="flat" cmpd="sng" algn="ctr">
          <a:solidFill>
            <a:schemeClr val="tx1">
              <a:lumMod val="50000"/>
              <a:lumOff val="50000"/>
            </a:schemeClr>
          </a:solidFill>
          <a:prstDash val="solid"/>
          <a:headEnd type="arrow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676925" y="1974157"/>
        <a:ext cx="22306" cy="22306"/>
      </dsp:txXfrm>
    </dsp:sp>
    <dsp:sp modelId="{AD0CC8A4-93AC-A649-8ADD-E0AB9C532675}">
      <dsp:nvSpPr>
        <dsp:cNvPr id="0" name=""/>
        <dsp:cNvSpPr/>
      </dsp:nvSpPr>
      <dsp:spPr>
        <a:xfrm>
          <a:off x="4832962" y="1098469"/>
          <a:ext cx="1872894" cy="1201412"/>
        </a:xfrm>
        <a:prstGeom prst="ellipse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Predoctoral Program</a:t>
          </a:r>
          <a:endParaRPr lang="en-US" sz="1400" b="1" kern="1200" dirty="0"/>
        </a:p>
      </dsp:txBody>
      <dsp:txXfrm>
        <a:off x="5107241" y="1274412"/>
        <a:ext cx="1324336" cy="849526"/>
      </dsp:txXfrm>
    </dsp:sp>
    <dsp:sp modelId="{7B734864-9E27-F84F-B43B-DB1BCC696697}">
      <dsp:nvSpPr>
        <dsp:cNvPr id="0" name=""/>
        <dsp:cNvSpPr/>
      </dsp:nvSpPr>
      <dsp:spPr>
        <a:xfrm rot="2796228">
          <a:off x="4242961" y="2743994"/>
          <a:ext cx="486772" cy="27425"/>
        </a:xfrm>
        <a:custGeom>
          <a:avLst/>
          <a:gdLst/>
          <a:ahLst/>
          <a:cxnLst/>
          <a:rect l="0" t="0" r="0" b="0"/>
          <a:pathLst>
            <a:path>
              <a:moveTo>
                <a:pt x="0" y="13712"/>
              </a:moveTo>
              <a:lnTo>
                <a:pt x="486772" y="13712"/>
              </a:lnTo>
            </a:path>
          </a:pathLst>
        </a:custGeom>
        <a:noFill/>
        <a:ln w="28575" cap="flat" cmpd="sng" algn="ctr">
          <a:solidFill>
            <a:schemeClr val="tx1">
              <a:lumMod val="50000"/>
              <a:lumOff val="50000"/>
            </a:schemeClr>
          </a:solidFill>
          <a:prstDash val="solid"/>
          <a:headEnd type="arrow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474179" y="2745538"/>
        <a:ext cx="24338" cy="24338"/>
      </dsp:txXfrm>
    </dsp:sp>
    <dsp:sp modelId="{1EEB4003-F1D1-904B-906E-D801B14F4538}">
      <dsp:nvSpPr>
        <dsp:cNvPr id="0" name=""/>
        <dsp:cNvSpPr/>
      </dsp:nvSpPr>
      <dsp:spPr>
        <a:xfrm>
          <a:off x="4202754" y="2847466"/>
          <a:ext cx="1872894" cy="1201412"/>
        </a:xfrm>
        <a:prstGeom prst="ellipse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Postdoctoral Program</a:t>
          </a:r>
          <a:endParaRPr lang="en-US" sz="1400" b="1" kern="1200" dirty="0"/>
        </a:p>
      </dsp:txBody>
      <dsp:txXfrm>
        <a:off x="4477033" y="3023409"/>
        <a:ext cx="1324336" cy="849526"/>
      </dsp:txXfrm>
    </dsp:sp>
    <dsp:sp modelId="{BAC3F168-6F6A-804D-8C1C-F7406534173E}">
      <dsp:nvSpPr>
        <dsp:cNvPr id="0" name=""/>
        <dsp:cNvSpPr/>
      </dsp:nvSpPr>
      <dsp:spPr>
        <a:xfrm rot="8025134">
          <a:off x="3144599" y="2743685"/>
          <a:ext cx="495303" cy="27425"/>
        </a:xfrm>
        <a:custGeom>
          <a:avLst/>
          <a:gdLst/>
          <a:ahLst/>
          <a:cxnLst/>
          <a:rect l="0" t="0" r="0" b="0"/>
          <a:pathLst>
            <a:path>
              <a:moveTo>
                <a:pt x="0" y="13712"/>
              </a:moveTo>
              <a:lnTo>
                <a:pt x="495303" y="13712"/>
              </a:lnTo>
            </a:path>
          </a:pathLst>
        </a:custGeom>
        <a:noFill/>
        <a:ln w="28575" cap="flat" cmpd="sng" algn="ctr">
          <a:solidFill>
            <a:schemeClr val="tx1">
              <a:lumMod val="50000"/>
              <a:lumOff val="50000"/>
            </a:schemeClr>
          </a:solidFill>
          <a:prstDash val="solid"/>
          <a:headEnd type="arrow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 rot="10800000">
        <a:off x="3379868" y="2745015"/>
        <a:ext cx="24765" cy="24765"/>
      </dsp:txXfrm>
    </dsp:sp>
    <dsp:sp modelId="{702846BA-B726-1E47-95CD-5CFCFEF63DCA}">
      <dsp:nvSpPr>
        <dsp:cNvPr id="0" name=""/>
        <dsp:cNvSpPr/>
      </dsp:nvSpPr>
      <dsp:spPr>
        <a:xfrm>
          <a:off x="1794481" y="2847463"/>
          <a:ext cx="1872894" cy="1201412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Continuing Professional Education</a:t>
          </a:r>
          <a:endParaRPr lang="en-US" sz="1400" b="1" kern="1200" dirty="0"/>
        </a:p>
      </dsp:txBody>
      <dsp:txXfrm>
        <a:off x="2068760" y="3023406"/>
        <a:ext cx="1324336" cy="849526"/>
      </dsp:txXfrm>
    </dsp:sp>
    <dsp:sp modelId="{F6F493FA-1A1A-2948-BDAA-39F237891646}">
      <dsp:nvSpPr>
        <dsp:cNvPr id="0" name=""/>
        <dsp:cNvSpPr/>
      </dsp:nvSpPr>
      <dsp:spPr>
        <a:xfrm rot="11678602">
          <a:off x="2952107" y="1971187"/>
          <a:ext cx="467733" cy="27425"/>
        </a:xfrm>
        <a:custGeom>
          <a:avLst/>
          <a:gdLst/>
          <a:ahLst/>
          <a:cxnLst/>
          <a:rect l="0" t="0" r="0" b="0"/>
          <a:pathLst>
            <a:path>
              <a:moveTo>
                <a:pt x="0" y="13712"/>
              </a:moveTo>
              <a:lnTo>
                <a:pt x="467733" y="13712"/>
              </a:lnTo>
            </a:path>
          </a:pathLst>
        </a:custGeom>
        <a:noFill/>
        <a:ln w="28575" cap="flat" cmpd="sng" algn="ctr">
          <a:solidFill>
            <a:schemeClr val="tx1">
              <a:lumMod val="50000"/>
              <a:lumOff val="50000"/>
            </a:schemeClr>
          </a:solidFill>
          <a:prstDash val="solid"/>
          <a:headEnd type="arrow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 rot="10800000">
        <a:off x="3174281" y="1973207"/>
        <a:ext cx="23386" cy="23386"/>
      </dsp:txXfrm>
    </dsp:sp>
    <dsp:sp modelId="{A45C429A-25BA-944D-9A5E-72A690C25597}">
      <dsp:nvSpPr>
        <dsp:cNvPr id="0" name=""/>
        <dsp:cNvSpPr/>
      </dsp:nvSpPr>
      <dsp:spPr>
        <a:xfrm>
          <a:off x="1155995" y="1098466"/>
          <a:ext cx="1872894" cy="1201412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Courses &amp; Conferences</a:t>
          </a:r>
          <a:endParaRPr lang="en-US" sz="1400" b="1" kern="1200" dirty="0"/>
        </a:p>
      </dsp:txBody>
      <dsp:txXfrm>
        <a:off x="1430274" y="1274409"/>
        <a:ext cx="1324336" cy="8495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71915-5932-4F00-B577-F9E950D5AD0F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AFD9C-5BFB-42C2-B247-35C6458340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3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Relationship Id="rId3" Type="http://schemas.openxmlformats.org/officeDocument/2006/relationships/hyperlink" Target="http://knoweng.cse.illinois.edu/training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Pcmag.com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5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r>
              <a:rPr lang="en-US" baseline="0" dirty="0" smtClean="0"/>
              <a:t> tool: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http://knoweng.cse.illinois.edu/training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85 years of research and education in Bar Harbor Maine.</a:t>
            </a:r>
          </a:p>
          <a:p>
            <a:r>
              <a:rPr lang="en-US" dirty="0" smtClean="0"/>
              <a:t>1 Faculty,</a:t>
            </a:r>
            <a:r>
              <a:rPr lang="en-US" baseline="0" dirty="0" smtClean="0"/>
              <a:t> 3 summer fellowship students have been awarded Nobel Prizes in Medicine or Physiology</a:t>
            </a:r>
          </a:p>
          <a:p>
            <a:r>
              <a:rPr lang="en-US" baseline="0" dirty="0" smtClean="0"/>
              <a:t>26 Nobel prizes have depended on JAX mice as scientific resources</a:t>
            </a:r>
          </a:p>
          <a:p>
            <a:r>
              <a:rPr lang="en-US" baseline="0" dirty="0" smtClean="0"/>
              <a:t>Genome was coined by JAX faculty: The World standard genome database: MGI program based in Bar harbor</a:t>
            </a:r>
          </a:p>
          <a:p>
            <a:r>
              <a:rPr lang="en-US" baseline="0" dirty="0" smtClean="0"/>
              <a:t>Produce and supply over 7000 varieties of mice to the worldwide research community to the tune of 3M mice per year to 20,000 investigators or laboratories per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00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2013 Education was carefully reorganized into</a:t>
            </a:r>
            <a:r>
              <a:rPr lang="en-US" baseline="0" dirty="0" smtClean="0"/>
              <a:t> 5 major interlinked programs </a:t>
            </a:r>
          </a:p>
          <a:p>
            <a:r>
              <a:rPr lang="en-US" baseline="0" dirty="0" smtClean="0"/>
              <a:t>Today I will speak mainly about Courses and Conferences and touch on other programs</a:t>
            </a:r>
          </a:p>
          <a:p>
            <a:r>
              <a:rPr lang="en-US" baseline="0" dirty="0" smtClean="0"/>
              <a:t>20-25 educational programs are given in Maine annually, and we will deliver 4-6 programs annually in CT and 4-5 across the United States and internationally each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73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898B8-8A86-4A08-AE87-2B9BB3F157C0}" type="slidenum">
              <a:rPr lang="en-US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0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325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87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271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339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1104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7442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223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9596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241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350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5948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34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6031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992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1050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08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99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1010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9248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6673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5929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15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0133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504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5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57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98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5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322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62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1017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87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697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7682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59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648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39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3119" tIns="41559" rIns="83119" bIns="41559"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38545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3119" tIns="41559" rIns="83119" bIns="41559"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7593540" y="6120018"/>
            <a:ext cx="0" cy="5539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 descr="FooterTex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22" y="6407150"/>
            <a:ext cx="2081853" cy="152405"/>
          </a:xfrm>
          <a:prstGeom prst="rect">
            <a:avLst/>
          </a:prstGeom>
        </p:spPr>
      </p:pic>
      <p:pic>
        <p:nvPicPr>
          <p:cNvPr id="16" name="Picture 15" descr="bug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401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ivo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>
                <a:solidFill>
                  <a:srgbClr val="333F48"/>
                </a:solidFill>
              </a:rPr>
              <a:t>The Jackson Laboratory</a:t>
            </a:r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112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6" name="Picture 15" descr=" JAX icon 2nd set - for PPT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6" y="237503"/>
            <a:ext cx="685748" cy="74861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58377" y="5792788"/>
            <a:ext cx="4830987" cy="297435"/>
          </a:xfrm>
        </p:spPr>
        <p:txBody>
          <a:bodyPr anchor="b"/>
          <a:lstStyle>
            <a:lvl1pPr marL="0" indent="0" algn="r">
              <a:spcAft>
                <a:spcPts val="0"/>
              </a:spcAft>
              <a:buFont typeface="Arial"/>
              <a:buNone/>
              <a:defRPr sz="1050"/>
            </a:lvl1pPr>
            <a:lvl2pPr marL="342900" indent="0">
              <a:buNone/>
              <a:defRPr/>
            </a:lvl2pPr>
            <a:lvl3pPr marL="687388" indent="0">
              <a:buFont typeface="Arial"/>
              <a:buNone/>
              <a:defRPr/>
            </a:lvl3pPr>
            <a:lvl4pPr marL="1030288" indent="0">
              <a:buNone/>
              <a:defRPr/>
            </a:lvl4pPr>
            <a:lvl5pPr marL="1258887" indent="0">
              <a:buFont typeface="Arial"/>
              <a:buNone/>
              <a:defRPr/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0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439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994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3100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025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5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14" Type="http://schemas.openxmlformats.org/officeDocument/2006/relationships/image" Target="../media/image1.png"/><Relationship Id="rId15" Type="http://schemas.openxmlformats.org/officeDocument/2006/relationships/image" Target="../media/image6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24791E93-A2B7-0848-BDB4-10A6DF01D9B6}" type="slidenum">
              <a:rPr lang="en-US" smtClean="0">
                <a:solidFill>
                  <a:srgbClr val="333F48"/>
                </a:solidFill>
              </a:rPr>
              <a:pPr defTabSz="457200"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4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73C21-E7C2-41F9-A73D-85A42CCF2F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3FD-C846-4812-B596-EC360B3368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585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24791E93-A2B7-0848-BDB4-10A6DF01D9B6}" type="slidenum">
              <a:rPr lang="en-US" smtClean="0">
                <a:solidFill>
                  <a:srgbClr val="333F48"/>
                </a:solidFill>
              </a:rPr>
              <a:pPr defTabSz="457200"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1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24791E93-A2B7-0848-BDB4-10A6DF01D9B6}" type="slidenum">
              <a:rPr lang="en-US" smtClean="0">
                <a:solidFill>
                  <a:srgbClr val="333F48"/>
                </a:solidFill>
              </a:rPr>
              <a:pPr defTabSz="457200"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1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6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7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tiff"/><Relationship Id="rId9" Type="http://schemas.openxmlformats.org/officeDocument/2006/relationships/image" Target="../media/image3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biology/article?id=info:doi/10.1371/journal.pbio.1002195" TargetMode="External"/><Relationship Id="rId4" Type="http://schemas.openxmlformats.org/officeDocument/2006/relationships/image" Target="../media/image46.tiff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biology/article?id=info:doi/10.1371/journal.pbio.1002195" TargetMode="External"/><Relationship Id="rId4" Type="http://schemas.openxmlformats.org/officeDocument/2006/relationships/image" Target="../media/image47.TIF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hyperlink" Target="http://journals.plos.org/plosbiology/article?id=info:doi/10.1371/journal.pbio.1002195" TargetMode="External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5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jpe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5733" y="1801120"/>
            <a:ext cx="5317067" cy="256979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Big Data Genomics Education for Undergraduate Professors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749808" y="4961466"/>
            <a:ext cx="5038226" cy="1752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Arial"/>
                <a:cs typeface="Arial"/>
              </a:rPr>
              <a:t>Jeffrey Chuang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Arial"/>
                <a:cs typeface="Arial"/>
              </a:rPr>
              <a:t>The Jackson Laboratory for Genomic Medicine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Arial"/>
                <a:cs typeface="Arial"/>
              </a:rPr>
              <a:t>May 2018</a:t>
            </a:r>
          </a:p>
        </p:txBody>
      </p:sp>
    </p:spTree>
    <p:extLst>
      <p:ext uri="{BB962C8B-B14F-4D97-AF65-F5344CB8AC3E}">
        <p14:creationId xmlns:p14="http://schemas.microsoft.com/office/powerpoint/2010/main" val="17805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7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600" dirty="0" smtClean="0">
                <a:solidFill>
                  <a:prstClr val="black"/>
                </a:solidFill>
              </a:rPr>
              <a:t>Q3 - Which of the following terms could you define without the use of Google or another search engine (select all that apply):</a:t>
            </a:r>
            <a:endParaRPr lang="en-US" sz="1600" dirty="0">
              <a:solidFill>
                <a:prstClr val="black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4000" y="904000"/>
          <a:ext cx="8349264" cy="4333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87316"/>
                <a:gridCol w="2087316"/>
                <a:gridCol w="2087316"/>
                <a:gridCol w="20873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Answer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Chromatin modification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8.29%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RNA transcription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8.84%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RNA splicing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8.84%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editing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7.73%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Protein translation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8.84%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Burrows-Wheeler Transform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Sequence alignment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8.29%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Expectation Maximization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Bayesian Inference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3.31%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21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7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600" dirty="0" smtClean="0">
                <a:solidFill>
                  <a:prstClr val="black"/>
                </a:solidFill>
              </a:rPr>
              <a:t>Q3 - Which of the following terms could you define without the use of Google or another search engine (select all that apply):</a:t>
            </a:r>
            <a:endParaRPr lang="en-US" sz="1600" dirty="0">
              <a:solidFill>
                <a:prstClr val="black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4000" y="904000"/>
          <a:ext cx="8349264" cy="4378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87316"/>
                <a:gridCol w="2087316"/>
                <a:gridCol w="2087316"/>
                <a:gridCol w="20873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Answer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Multiple Hypothesis Testing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5.52%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outliers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7.73%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Normal distribution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8.84%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Cumulative Probaility Distribution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1.66%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Z-score transformation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2.76%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Extreme Value Distribution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1.66%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False Positive (Type I) Error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6.08%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False Positive (Type II) Error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4.97%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7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600" dirty="0" smtClean="0">
                <a:solidFill>
                  <a:prstClr val="black"/>
                </a:solidFill>
              </a:rPr>
              <a:t>Q3 - Which of the following terms could you define without the use of Google or another search engine (select all that apply):</a:t>
            </a:r>
            <a:endParaRPr lang="en-US" sz="1600" dirty="0">
              <a:solidFill>
                <a:prstClr val="black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4000" y="904000"/>
          <a:ext cx="8349264" cy="1899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87316"/>
                <a:gridCol w="2087316"/>
                <a:gridCol w="2087316"/>
                <a:gridCol w="20873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Answer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False Discovery Rate (FDR)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4.42%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Family-Wise Error Rate (FWER)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Total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181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7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0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Q4 - From 1 (not interested) to 5 (very interested), rate your interest in learning to work with the following data types. Please select N/A if you are not familiar with  the data type.</a:t>
            </a:r>
            <a:endParaRPr lang="en-US" sz="2200" dirty="0">
              <a:solidFill>
                <a:prstClr val="black"/>
              </a:solidFill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000" y="1200000"/>
            <a:ext cx="8000000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0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Q5 - Which are you more interested in data generated from:</a:t>
            </a:r>
            <a:endParaRPr lang="en-US" sz="2200" dirty="0">
              <a:solidFill>
                <a:prstClr val="black"/>
              </a:solidFill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000" y="1200000"/>
            <a:ext cx="8000000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0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7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Q5 - Which are you more interested in data generated from:</a:t>
            </a:r>
            <a:endParaRPr lang="en-US" sz="2200" dirty="0">
              <a:solidFill>
                <a:prstClr val="black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4000" y="904000"/>
          <a:ext cx="8349264" cy="3256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87316"/>
                <a:gridCol w="2087316"/>
                <a:gridCol w="2087316"/>
                <a:gridCol w="20873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Answer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 beings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14.81%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 highly studied model organism (mouse, zebrafish, C. elegans)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29.63%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 rare/unusual/non-model organism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18.52%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 mix of 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33.33%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 preference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3.70%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Total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71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0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Q10 - Do you have genomic data you might bring to the course?</a:t>
            </a:r>
            <a:endParaRPr lang="en-US" sz="2200" dirty="0">
              <a:solidFill>
                <a:prstClr val="black"/>
              </a:solidFill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000" y="1200000"/>
            <a:ext cx="8000000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9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7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Q10 - Do you have genomic data you might bring to the course?</a:t>
            </a:r>
            <a:endParaRPr lang="en-US" sz="2200" dirty="0">
              <a:solidFill>
                <a:prstClr val="black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4000" y="904000"/>
          <a:ext cx="8349264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87316"/>
                <a:gridCol w="2087316"/>
                <a:gridCol w="2087316"/>
                <a:gridCol w="20873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Answer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37.50%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62.50%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Total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7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Q11 - Please describe data you may bring to the course:</a:t>
            </a:r>
            <a:endParaRPr lang="en-US" sz="2200" dirty="0">
              <a:solidFill>
                <a:prstClr val="black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4000" y="904000"/>
          <a:ext cx="8349264" cy="3175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3492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Please describe data you may bring to the course: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 have soft-shell clam genomic data in Galaxy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RNA Seq data from mouse eye treated with NaOH +/- transcription inhibitor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 have several bacterial (Burkholderia) genomes I could bring.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 have proteomic data but not genomic data currently available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Drosophila melanogaster brain RNAseq data 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Shotgun Metagenomics and 16S marker gene metagenomic data sets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 have 2 data sets comparing treated and untreated cancer lines and looking at transcript expression using Affymetrix GeneChip Human Transcriptome Arrays 2.0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0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Q6 - Do you have access to a computing cluster that students will be able to login to and perform calculations?</a:t>
            </a:r>
            <a:endParaRPr lang="en-US" sz="2200" dirty="0">
              <a:solidFill>
                <a:prstClr val="black"/>
              </a:solidFill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000" y="1200000"/>
            <a:ext cx="8000000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533400"/>
            <a:ext cx="7977188" cy="674421"/>
          </a:xfrm>
        </p:spPr>
        <p:txBody>
          <a:bodyPr>
            <a:normAutofit/>
          </a:bodyPr>
          <a:lstStyle/>
          <a:p>
            <a:r>
              <a:rPr lang="en-US" dirty="0" smtClean="0"/>
              <a:t>R25 for Genomics Training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752600"/>
            <a:ext cx="8534399" cy="35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7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600" dirty="0" smtClean="0">
                <a:solidFill>
                  <a:prstClr val="black"/>
                </a:solidFill>
              </a:rPr>
              <a:t>Q6 - Do you have access to a computing cluster that students will be able to login to and perform calculations?</a:t>
            </a:r>
            <a:endParaRPr lang="en-US" sz="1600" dirty="0">
              <a:solidFill>
                <a:prstClr val="black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4000" y="904000"/>
          <a:ext cx="8349264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87316"/>
                <a:gridCol w="2087316"/>
                <a:gridCol w="2087316"/>
                <a:gridCol w="20873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Answer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56.25%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43.75%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Total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48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0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Q8 - Does your college or university have dedicated IT support that can assist you with activities such as software installation?</a:t>
            </a:r>
            <a:endParaRPr lang="en-US" sz="2200" dirty="0">
              <a:solidFill>
                <a:prstClr val="black"/>
              </a:solidFill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000" y="1200000"/>
            <a:ext cx="8000000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0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Q9 - Do you have access to teaching assistants to help you mentor students through computational lab activities?</a:t>
            </a:r>
            <a:endParaRPr lang="en-US" sz="2200" dirty="0">
              <a:solidFill>
                <a:prstClr val="black"/>
              </a:solidFill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000" y="1200000"/>
            <a:ext cx="8000000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7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600" dirty="0" smtClean="0">
                <a:solidFill>
                  <a:prstClr val="black"/>
                </a:solidFill>
              </a:rPr>
              <a:t>Q9 - Do you have access to teaching assistants to help you mentor students through computational lab activities?</a:t>
            </a:r>
            <a:endParaRPr lang="en-US" sz="1600" dirty="0">
              <a:solidFill>
                <a:prstClr val="black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4000" y="904000"/>
          <a:ext cx="8349264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87316"/>
                <a:gridCol w="2087316"/>
                <a:gridCol w="2087316"/>
                <a:gridCol w="20873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Answer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31.25%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68.75%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Total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5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2590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Introduction of Participants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20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2590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Outline of Schedule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655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228600"/>
            <a:ext cx="7885057" cy="731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Speakers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28956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Christine Beck	Sheng Li	</a:t>
            </a:r>
            <a:r>
              <a:rPr lang="en-US" sz="1200" dirty="0" smtClean="0"/>
              <a:t>         Laura </a:t>
            </a:r>
            <a:r>
              <a:rPr lang="en-US" sz="1200" dirty="0" err="1" smtClean="0"/>
              <a:t>Reinholdt</a:t>
            </a:r>
            <a:r>
              <a:rPr lang="en-US" sz="1200" dirty="0" smtClean="0"/>
              <a:t>            </a:t>
            </a:r>
            <a:r>
              <a:rPr lang="en-US" sz="1200" dirty="0" smtClean="0"/>
              <a:t>          Judy Blake	               Greg Carter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JAX	        	     JAX	    </a:t>
            </a:r>
            <a:r>
              <a:rPr lang="en-US" sz="1200" dirty="0"/>
              <a:t> </a:t>
            </a:r>
            <a:r>
              <a:rPr lang="en-US" sz="1200" dirty="0" smtClean="0"/>
              <a:t>          </a:t>
            </a:r>
            <a:r>
              <a:rPr lang="en-US" sz="1200" dirty="0" smtClean="0"/>
              <a:t>JAX</a:t>
            </a:r>
            <a:r>
              <a:rPr lang="en-US" sz="1200" dirty="0" smtClean="0"/>
              <a:t>	          </a:t>
            </a:r>
            <a:r>
              <a:rPr lang="en-US" sz="1200" dirty="0"/>
              <a:t> </a:t>
            </a:r>
            <a:r>
              <a:rPr lang="en-US" sz="1200" dirty="0" smtClean="0"/>
              <a:t>       </a:t>
            </a:r>
            <a:r>
              <a:rPr lang="en-US" sz="1200" dirty="0" smtClean="0"/>
              <a:t>JAX		JAX</a:t>
            </a:r>
            <a:endParaRPr lang="en-US" sz="1200" dirty="0" smtClean="0"/>
          </a:p>
          <a:p>
            <a:r>
              <a:rPr lang="en-US" sz="1200" dirty="0" smtClean="0"/>
              <a:t>Human Genetics             	RNA-</a:t>
            </a:r>
            <a:r>
              <a:rPr lang="en-US" sz="1200" dirty="0" err="1" smtClean="0"/>
              <a:t>seq</a:t>
            </a:r>
            <a:r>
              <a:rPr lang="en-US" sz="1200" dirty="0" smtClean="0"/>
              <a:t>                 </a:t>
            </a:r>
            <a:r>
              <a:rPr lang="en-US" sz="1200" dirty="0" smtClean="0"/>
              <a:t>Mouse </a:t>
            </a:r>
            <a:r>
              <a:rPr lang="en-US" sz="1200" dirty="0" smtClean="0"/>
              <a:t>genetic variation   </a:t>
            </a:r>
            <a:r>
              <a:rPr lang="en-US" sz="1200" dirty="0" smtClean="0"/>
              <a:t>    Reproducibility	             Data Integration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5257800"/>
            <a:ext cx="818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Michael </a:t>
            </a:r>
            <a:r>
              <a:rPr lang="en-US" sz="1200" dirty="0" err="1" smtClean="0"/>
              <a:t>Linderman</a:t>
            </a:r>
            <a:r>
              <a:rPr lang="en-US" sz="1200" dirty="0" smtClean="0"/>
              <a:t>	Andrea Tilden</a:t>
            </a:r>
          </a:p>
          <a:p>
            <a:r>
              <a:rPr lang="en-US" sz="1200" dirty="0" smtClean="0"/>
              <a:t>Middlebury </a:t>
            </a:r>
            <a:r>
              <a:rPr lang="en-US" sz="1200" dirty="0" smtClean="0"/>
              <a:t>College	Colby College</a:t>
            </a:r>
          </a:p>
          <a:p>
            <a:r>
              <a:rPr lang="en-US" sz="1200" dirty="0" smtClean="0"/>
              <a:t>Running </a:t>
            </a:r>
            <a:r>
              <a:rPr lang="en-US" sz="1200" dirty="0" smtClean="0"/>
              <a:t>an UG Course      </a:t>
            </a:r>
            <a:r>
              <a:rPr lang="en-US" sz="1200" dirty="0" smtClean="0"/>
              <a:t>Running </a:t>
            </a:r>
            <a:r>
              <a:rPr lang="en-US" sz="1200" dirty="0" smtClean="0"/>
              <a:t>an UG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428256"/>
            <a:ext cx="1131482" cy="14970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354" y="1421109"/>
            <a:ext cx="1143000" cy="15103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663" y="1519432"/>
            <a:ext cx="1037968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64" y="3983033"/>
            <a:ext cx="12954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117" y="3979636"/>
            <a:ext cx="1203883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41" y="1447800"/>
            <a:ext cx="1016000" cy="1342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4517" y="1447800"/>
            <a:ext cx="1024069" cy="13532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95800" y="4170367"/>
            <a:ext cx="25165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Neil </a:t>
            </a:r>
            <a:r>
              <a:rPr lang="en-US" sz="1200" dirty="0" err="1" smtClean="0"/>
              <a:t>Kindlon</a:t>
            </a:r>
            <a:r>
              <a:rPr lang="en-US" sz="1200" dirty="0" smtClean="0"/>
              <a:t>, JAX, UNIX scripting</a:t>
            </a:r>
          </a:p>
          <a:p>
            <a:r>
              <a:rPr lang="en-US" sz="1200" dirty="0" err="1" smtClean="0"/>
              <a:t>Parveen</a:t>
            </a:r>
            <a:r>
              <a:rPr lang="en-US" sz="1200" dirty="0" smtClean="0"/>
              <a:t> Kumar, JAX, Pathways</a:t>
            </a:r>
          </a:p>
          <a:p>
            <a:r>
              <a:rPr lang="en-US" sz="1200" dirty="0" smtClean="0"/>
              <a:t>Tim Reynolds, JAX, Gene Weaver</a:t>
            </a:r>
          </a:p>
          <a:p>
            <a:r>
              <a:rPr lang="en-US" sz="1200" dirty="0" smtClean="0"/>
              <a:t>Jason </a:t>
            </a:r>
            <a:r>
              <a:rPr lang="en-US" sz="1200" dirty="0" err="1" smtClean="0"/>
              <a:t>Bubier</a:t>
            </a:r>
            <a:r>
              <a:rPr lang="en-US" sz="1200" dirty="0" smtClean="0"/>
              <a:t>, JAX, Gene Weaver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9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228600"/>
            <a:ext cx="7885057" cy="731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Speakers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209800" y="3581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James </a:t>
            </a:r>
            <a:r>
              <a:rPr lang="en-US" sz="1200" dirty="0" smtClean="0"/>
              <a:t>Taylor	</a:t>
            </a:r>
            <a:r>
              <a:rPr lang="en-US" sz="1200" dirty="0" smtClean="0"/>
              <a:t>	Paola </a:t>
            </a:r>
            <a:r>
              <a:rPr lang="en-US" sz="1200" dirty="0" smtClean="0"/>
              <a:t>Vera-</a:t>
            </a:r>
            <a:r>
              <a:rPr lang="en-US" sz="1200" dirty="0" err="1" smtClean="0"/>
              <a:t>Licona</a:t>
            </a:r>
            <a:r>
              <a:rPr lang="en-US" sz="1200" dirty="0" smtClean="0"/>
              <a:t>            </a:t>
            </a:r>
            <a:r>
              <a:rPr lang="en-US" sz="1200" dirty="0" err="1" smtClean="0"/>
              <a:t>Shallee</a:t>
            </a:r>
            <a:r>
              <a:rPr lang="en-US" sz="1200" dirty="0" smtClean="0"/>
              <a:t> Page</a:t>
            </a:r>
          </a:p>
          <a:p>
            <a:r>
              <a:rPr lang="en-US" sz="1200" dirty="0" smtClean="0"/>
              <a:t>Johns </a:t>
            </a:r>
            <a:r>
              <a:rPr lang="en-US" sz="1200" dirty="0" smtClean="0"/>
              <a:t>Hopkins</a:t>
            </a:r>
            <a:r>
              <a:rPr lang="en-US" sz="1200" dirty="0"/>
              <a:t>	</a:t>
            </a:r>
            <a:r>
              <a:rPr lang="en-US" sz="1200" dirty="0" smtClean="0"/>
              <a:t>  UCONN-Health           Franklin Pierce University</a:t>
            </a:r>
          </a:p>
          <a:p>
            <a:r>
              <a:rPr lang="en-US" sz="1200" dirty="0" smtClean="0"/>
              <a:t>Galaxy                 	Network </a:t>
            </a:r>
            <a:r>
              <a:rPr lang="en-US" sz="1200" dirty="0" smtClean="0"/>
              <a:t>Modeling         Running an UG course</a:t>
            </a:r>
            <a:endParaRPr lang="en-US" sz="1200" dirty="0"/>
          </a:p>
        </p:txBody>
      </p:sp>
      <p:pic>
        <p:nvPicPr>
          <p:cNvPr id="1026" name="Picture 2" descr="hoto of Paola  Vera-Licona, Ph.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41459"/>
            <a:ext cx="1295400" cy="168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905000"/>
            <a:ext cx="1612900" cy="161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877019"/>
            <a:ext cx="1445664" cy="15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76200"/>
            <a:ext cx="7885057" cy="9604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Outline Day 1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036638"/>
            <a:ext cx="495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Monday</a:t>
            </a:r>
            <a:endParaRPr lang="en-US" sz="1200" b="1" baseline="30000" dirty="0" smtClean="0"/>
          </a:p>
          <a:p>
            <a:endParaRPr lang="en-US" sz="1200" b="1" baseline="30000" dirty="0"/>
          </a:p>
          <a:p>
            <a:r>
              <a:rPr lang="en-US" sz="1200" b="1" dirty="0"/>
              <a:t>8:30am    </a:t>
            </a:r>
            <a:r>
              <a:rPr lang="en-US" sz="1200" b="1" dirty="0" smtClean="0"/>
              <a:t>	Welcome </a:t>
            </a:r>
            <a:r>
              <a:rPr lang="en-US" sz="1200" b="1" dirty="0"/>
              <a:t>and Introduction </a:t>
            </a:r>
            <a:endParaRPr lang="en-US" sz="1200" dirty="0"/>
          </a:p>
          <a:p>
            <a:r>
              <a:rPr lang="en-US" sz="1200" b="1" dirty="0" smtClean="0"/>
              <a:t>9</a:t>
            </a:r>
            <a:r>
              <a:rPr lang="en-US" sz="1200" b="1" dirty="0"/>
              <a:t>:00am        Introduction to Data Science with Biological </a:t>
            </a:r>
            <a:r>
              <a:rPr lang="en-US" sz="1200" b="1" dirty="0" smtClean="0"/>
              <a:t>Emphasis</a:t>
            </a:r>
          </a:p>
          <a:p>
            <a:r>
              <a:rPr lang="en-US" sz="1200" dirty="0" smtClean="0"/>
              <a:t>Jeffrey </a:t>
            </a:r>
            <a:r>
              <a:rPr lang="en-US" sz="1200" dirty="0"/>
              <a:t>Chuang, Ph.D., The Jackson Laboratory for Genomic Medicine</a:t>
            </a:r>
          </a:p>
          <a:p>
            <a:r>
              <a:rPr lang="en-US" sz="1200" b="1" dirty="0" smtClean="0"/>
              <a:t>10:00am</a:t>
            </a:r>
            <a:r>
              <a:rPr lang="en-US" sz="1200" b="1" dirty="0"/>
              <a:t>    </a:t>
            </a:r>
            <a:r>
              <a:rPr lang="en-US" sz="1200" b="1" dirty="0" smtClean="0"/>
              <a:t>	Intro to High-Throughput Sequencing Technology</a:t>
            </a:r>
          </a:p>
          <a:p>
            <a:r>
              <a:rPr lang="en-US" sz="1200" dirty="0" smtClean="0"/>
              <a:t>Charlie Wray, Ph.D., The Jackson Laboratory</a:t>
            </a:r>
            <a:endParaRPr lang="en-US" sz="1200" dirty="0"/>
          </a:p>
          <a:p>
            <a:r>
              <a:rPr lang="en-US" sz="1200" b="1" dirty="0" smtClean="0"/>
              <a:t>11:00am</a:t>
            </a:r>
            <a:r>
              <a:rPr lang="en-US" sz="1200" b="1" dirty="0"/>
              <a:t>    </a:t>
            </a:r>
            <a:r>
              <a:rPr lang="en-US" sz="1200" b="1" dirty="0" smtClean="0"/>
              <a:t>	Hands </a:t>
            </a:r>
            <a:r>
              <a:rPr lang="en-US" sz="1200" b="1" dirty="0"/>
              <a:t>on Work: Setting up computing infrastructure. </a:t>
            </a:r>
            <a:r>
              <a:rPr lang="en-US" sz="1200" dirty="0" smtClean="0"/>
              <a:t>R, Python, Slack and other common Tools, </a:t>
            </a:r>
            <a:endParaRPr lang="en-US" sz="1200" dirty="0"/>
          </a:p>
          <a:p>
            <a:r>
              <a:rPr lang="en-US" sz="1200" b="1" dirty="0" smtClean="0"/>
              <a:t>12:00pm</a:t>
            </a:r>
            <a:r>
              <a:rPr lang="en-US" sz="1200" b="1" dirty="0"/>
              <a:t>    </a:t>
            </a:r>
            <a:r>
              <a:rPr lang="en-US" sz="1200" b="1" dirty="0" smtClean="0"/>
              <a:t>	Lunch</a:t>
            </a:r>
            <a:r>
              <a:rPr lang="en-US" sz="1200" b="1" dirty="0"/>
              <a:t>    </a:t>
            </a:r>
            <a:endParaRPr lang="en-US" sz="1200" dirty="0"/>
          </a:p>
          <a:p>
            <a:r>
              <a:rPr lang="en-US" sz="1200" b="1" dirty="0" smtClean="0"/>
              <a:t>1:00pm</a:t>
            </a:r>
            <a:r>
              <a:rPr lang="en-US" sz="1200" b="1" dirty="0"/>
              <a:t>	</a:t>
            </a:r>
            <a:r>
              <a:rPr lang="en-US" sz="1200" b="1" dirty="0" smtClean="0"/>
              <a:t>Introduction to UNIX</a:t>
            </a:r>
          </a:p>
          <a:p>
            <a:r>
              <a:rPr lang="en-US" sz="1200" dirty="0" smtClean="0"/>
              <a:t>Neil </a:t>
            </a:r>
            <a:r>
              <a:rPr lang="en-US" sz="1200" dirty="0" err="1" smtClean="0"/>
              <a:t>Kindlon</a:t>
            </a:r>
            <a:r>
              <a:rPr lang="en-US" sz="1200" dirty="0" smtClean="0"/>
              <a:t>, The Jackson Laboratory for Genomic Medicine</a:t>
            </a:r>
            <a:endParaRPr lang="en-US" sz="1200" dirty="0"/>
          </a:p>
          <a:p>
            <a:r>
              <a:rPr lang="en-US" sz="1200" b="1" dirty="0" smtClean="0"/>
              <a:t>2</a:t>
            </a:r>
            <a:r>
              <a:rPr lang="en-US" sz="1200" b="1" dirty="0"/>
              <a:t>:30pm        </a:t>
            </a:r>
            <a:r>
              <a:rPr lang="en-US" sz="1200" b="1" dirty="0" smtClean="0"/>
              <a:t>Introduction to Statistics</a:t>
            </a:r>
          </a:p>
          <a:p>
            <a:r>
              <a:rPr lang="en-US" sz="1200" dirty="0" smtClean="0"/>
              <a:t>Jeffrey Chuang</a:t>
            </a:r>
          </a:p>
          <a:p>
            <a:r>
              <a:rPr lang="en-US" sz="1200" b="1" dirty="0" smtClean="0"/>
              <a:t>3:30pm</a:t>
            </a:r>
            <a:r>
              <a:rPr lang="en-US" sz="1200" b="1" dirty="0"/>
              <a:t>        </a:t>
            </a:r>
            <a:r>
              <a:rPr lang="en-US" sz="1200" b="1" dirty="0" smtClean="0"/>
              <a:t>	Break</a:t>
            </a:r>
            <a:endParaRPr lang="en-US" sz="1200" dirty="0"/>
          </a:p>
          <a:p>
            <a:r>
              <a:rPr lang="en-US" sz="1200" b="1" dirty="0" smtClean="0"/>
              <a:t>4</a:t>
            </a:r>
            <a:r>
              <a:rPr lang="en-US" sz="1200" b="1" dirty="0"/>
              <a:t>:00pm     </a:t>
            </a:r>
            <a:r>
              <a:rPr lang="en-US" sz="1200" b="1" dirty="0" smtClean="0"/>
              <a:t>	Curricular </a:t>
            </a:r>
            <a:r>
              <a:rPr lang="en-US" sz="1200" b="1" dirty="0"/>
              <a:t>Discussion – </a:t>
            </a:r>
            <a:r>
              <a:rPr lang="en-US" sz="1200" dirty="0"/>
              <a:t>Presentation and Discussion of UG courses in Genomics, </a:t>
            </a:r>
            <a:r>
              <a:rPr lang="en-US" sz="1200" dirty="0" err="1"/>
              <a:t>Reinhard</a:t>
            </a:r>
            <a:r>
              <a:rPr lang="en-US" sz="1200" dirty="0"/>
              <a:t> </a:t>
            </a:r>
            <a:r>
              <a:rPr lang="en-US" sz="1200" dirty="0" err="1"/>
              <a:t>Laubenbacher</a:t>
            </a:r>
            <a:r>
              <a:rPr lang="en-US" sz="1200" dirty="0"/>
              <a:t>, Ph.D., JAX-GM / UConn Health; </a:t>
            </a:r>
            <a:r>
              <a:rPr lang="en-US" sz="1200" dirty="0" smtClean="0"/>
              <a:t>Charlie </a:t>
            </a:r>
            <a:r>
              <a:rPr lang="en-US" sz="1200" dirty="0"/>
              <a:t>Wray, Ph.D., The Jackson Laboratory</a:t>
            </a:r>
            <a:br>
              <a:rPr lang="en-US" sz="1200" dirty="0"/>
            </a:br>
            <a:r>
              <a:rPr lang="en-US" sz="1200" b="1" dirty="0" smtClean="0"/>
              <a:t>5:00pm </a:t>
            </a:r>
            <a:r>
              <a:rPr lang="en-US" sz="1200" b="1" dirty="0"/>
              <a:t>    </a:t>
            </a:r>
            <a:r>
              <a:rPr lang="en-US" sz="1200" b="1" dirty="0" smtClean="0"/>
              <a:t>  	RNA-</a:t>
            </a:r>
            <a:r>
              <a:rPr lang="en-US" sz="1200" b="1" dirty="0" err="1" smtClean="0"/>
              <a:t>seq</a:t>
            </a:r>
            <a:endParaRPr lang="en-US" sz="1200" b="1" dirty="0" smtClean="0"/>
          </a:p>
          <a:p>
            <a:r>
              <a:rPr lang="en-US" sz="1200" dirty="0" smtClean="0"/>
              <a:t>Sheng Li, Ph.D., The Jackson Laboratory for Genomic Medicine</a:t>
            </a:r>
          </a:p>
          <a:p>
            <a:r>
              <a:rPr lang="en-US" sz="1200" b="1" dirty="0" smtClean="0"/>
              <a:t>6:00pm</a:t>
            </a:r>
            <a:r>
              <a:rPr lang="en-US" sz="1200" b="1" dirty="0"/>
              <a:t>        </a:t>
            </a:r>
            <a:r>
              <a:rPr lang="en-US" sz="1200" b="1" dirty="0" smtClean="0"/>
              <a:t>	Dinner</a:t>
            </a:r>
            <a:endParaRPr lang="en-US" sz="1200" dirty="0"/>
          </a:p>
          <a:p>
            <a:r>
              <a:rPr lang="en-US" sz="1200" b="1" dirty="0" smtClean="0"/>
              <a:t>7</a:t>
            </a:r>
            <a:r>
              <a:rPr lang="en-US" sz="1200" b="1" dirty="0"/>
              <a:t>:00pm        </a:t>
            </a:r>
            <a:r>
              <a:rPr lang="en-US" sz="1200" b="1" dirty="0" smtClean="0"/>
              <a:t>	Evening Lecture</a:t>
            </a:r>
          </a:p>
          <a:p>
            <a:r>
              <a:rPr lang="en-US" sz="1200" dirty="0" smtClean="0"/>
              <a:t>Christine Beck, Ph.D., The Jackson Laboratory for Genomic Medicine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358726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76200"/>
            <a:ext cx="7885057" cy="9604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Outline Day 2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990600"/>
            <a:ext cx="4724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Tuesday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8:</a:t>
            </a:r>
            <a:r>
              <a:rPr lang="en-US" sz="1200" b="1" dirty="0"/>
              <a:t>30am   </a:t>
            </a:r>
            <a:r>
              <a:rPr lang="en-US" sz="1200" b="1" dirty="0" smtClean="0"/>
              <a:t>	RNA-</a:t>
            </a:r>
            <a:r>
              <a:rPr lang="en-US" sz="1200" b="1" dirty="0" err="1" smtClean="0"/>
              <a:t>seq</a:t>
            </a:r>
            <a:r>
              <a:rPr lang="en-US" sz="1200" b="1" dirty="0" smtClean="0"/>
              <a:t> introduction</a:t>
            </a:r>
          </a:p>
          <a:p>
            <a:r>
              <a:rPr lang="en-US" sz="1200" dirty="0" smtClean="0"/>
              <a:t>Ada Zhan, Ph.D., JAX-GM</a:t>
            </a:r>
            <a:endParaRPr lang="en-US" sz="1200" dirty="0"/>
          </a:p>
          <a:p>
            <a:r>
              <a:rPr lang="en-US" sz="1200" b="1" dirty="0" smtClean="0"/>
              <a:t>9</a:t>
            </a:r>
            <a:r>
              <a:rPr lang="en-US" sz="1200" b="1" dirty="0"/>
              <a:t>:00am    </a:t>
            </a:r>
            <a:r>
              <a:rPr lang="en-US" sz="1200" b="1" dirty="0" smtClean="0"/>
              <a:t>	RNA-</a:t>
            </a:r>
            <a:r>
              <a:rPr lang="en-US" sz="1200" b="1" dirty="0" err="1" smtClean="0"/>
              <a:t>seq</a:t>
            </a:r>
            <a:r>
              <a:rPr lang="en-US" sz="1200" b="1" dirty="0" smtClean="0"/>
              <a:t> module 1</a:t>
            </a:r>
            <a:endParaRPr lang="en-US" sz="1200" b="1" dirty="0"/>
          </a:p>
          <a:p>
            <a:r>
              <a:rPr lang="en-US" sz="1200" dirty="0" smtClean="0"/>
              <a:t>Ada Zhan</a:t>
            </a:r>
            <a:endParaRPr lang="en-US" sz="1200" dirty="0"/>
          </a:p>
          <a:p>
            <a:r>
              <a:rPr lang="en-US" sz="1200" b="1" dirty="0" smtClean="0"/>
              <a:t>10</a:t>
            </a:r>
            <a:r>
              <a:rPr lang="en-US" sz="1200" b="1" dirty="0"/>
              <a:t>:00am     </a:t>
            </a:r>
            <a:r>
              <a:rPr lang="en-US" sz="1200" b="1" dirty="0" smtClean="0"/>
              <a:t>	Break</a:t>
            </a:r>
            <a:endParaRPr lang="en-US" sz="1200" dirty="0"/>
          </a:p>
          <a:p>
            <a:r>
              <a:rPr lang="en-US" sz="1200" b="1" dirty="0" smtClean="0"/>
              <a:t>10:30am</a:t>
            </a:r>
            <a:r>
              <a:rPr lang="en-US" sz="1200" b="1" dirty="0"/>
              <a:t>  </a:t>
            </a:r>
            <a:r>
              <a:rPr lang="en-US" sz="1200" b="1" dirty="0" smtClean="0"/>
              <a:t> 	RNA-</a:t>
            </a:r>
            <a:r>
              <a:rPr lang="en-US" sz="1200" b="1" dirty="0" err="1" smtClean="0"/>
              <a:t>seq</a:t>
            </a:r>
            <a:r>
              <a:rPr lang="en-US" sz="1200" b="1" dirty="0" smtClean="0"/>
              <a:t> module 1, continued</a:t>
            </a:r>
            <a:endParaRPr lang="en-US" sz="1200" dirty="0"/>
          </a:p>
          <a:p>
            <a:r>
              <a:rPr lang="en-US" sz="1200" b="1" dirty="0" smtClean="0"/>
              <a:t>12</a:t>
            </a:r>
            <a:r>
              <a:rPr lang="en-US" sz="1200" b="1" dirty="0"/>
              <a:t>:00pm    </a:t>
            </a:r>
            <a:r>
              <a:rPr lang="en-US" sz="1200" b="1" dirty="0" smtClean="0"/>
              <a:t>	Lunch</a:t>
            </a:r>
            <a:endParaRPr lang="en-US" sz="1200" dirty="0"/>
          </a:p>
          <a:p>
            <a:r>
              <a:rPr lang="en-US" sz="1200" b="1" dirty="0" smtClean="0"/>
              <a:t>1</a:t>
            </a:r>
            <a:r>
              <a:rPr lang="en-US" sz="1200" b="1" dirty="0"/>
              <a:t>:00pm    </a:t>
            </a:r>
            <a:r>
              <a:rPr lang="en-US" sz="1200" b="1" dirty="0" smtClean="0"/>
              <a:t>	Module 1 debrief</a:t>
            </a:r>
          </a:p>
          <a:p>
            <a:r>
              <a:rPr lang="en-US" sz="1200" b="1" dirty="0" smtClean="0"/>
              <a:t>1:30pm	Gene Set Enrichment and Pathway Analysis</a:t>
            </a:r>
          </a:p>
          <a:p>
            <a:r>
              <a:rPr lang="en-US" sz="1200" dirty="0" err="1" smtClean="0"/>
              <a:t>Parveen</a:t>
            </a:r>
            <a:r>
              <a:rPr lang="en-US" sz="1200" dirty="0" smtClean="0"/>
              <a:t> Kumar, Ph.D., JAX-GM</a:t>
            </a:r>
          </a:p>
          <a:p>
            <a:r>
              <a:rPr lang="en-US" sz="1200" b="1" dirty="0" smtClean="0"/>
              <a:t>2:30pm</a:t>
            </a:r>
            <a:r>
              <a:rPr lang="en-US" sz="1200" b="1" dirty="0"/>
              <a:t>    </a:t>
            </a:r>
            <a:r>
              <a:rPr lang="en-US" sz="1200" b="1" dirty="0" smtClean="0"/>
              <a:t>	Gene Weaver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 Advanced / Derived RNA-</a:t>
            </a:r>
            <a:r>
              <a:rPr lang="en-US" sz="1200" b="1" dirty="0" err="1" smtClean="0"/>
              <a:t>seq</a:t>
            </a:r>
            <a:r>
              <a:rPr lang="en-US" sz="1200" b="1" dirty="0" smtClean="0"/>
              <a:t> analysis </a:t>
            </a:r>
            <a:endParaRPr lang="en-US" sz="1200" b="1" dirty="0"/>
          </a:p>
          <a:p>
            <a:r>
              <a:rPr lang="en-US" sz="1200" dirty="0" smtClean="0"/>
              <a:t>Tim </a:t>
            </a:r>
            <a:r>
              <a:rPr lang="en-US" sz="1200" dirty="0" smtClean="0"/>
              <a:t>Reynolds and Jason </a:t>
            </a:r>
            <a:r>
              <a:rPr lang="en-US" sz="1200" dirty="0" err="1" smtClean="0"/>
              <a:t>Bubier</a:t>
            </a:r>
            <a:r>
              <a:rPr lang="en-US" sz="1200" dirty="0" smtClean="0"/>
              <a:t>, </a:t>
            </a:r>
            <a:r>
              <a:rPr lang="en-US" sz="1200" dirty="0" err="1" smtClean="0"/>
              <a:t>PhD,The</a:t>
            </a:r>
            <a:r>
              <a:rPr lang="en-US" sz="1200" dirty="0" smtClean="0"/>
              <a:t> Jackson Laboratory</a:t>
            </a:r>
            <a:endParaRPr lang="en-US" sz="1200" dirty="0"/>
          </a:p>
          <a:p>
            <a:r>
              <a:rPr lang="en-US" sz="1200" b="1" dirty="0" smtClean="0"/>
              <a:t>4:00pm</a:t>
            </a:r>
            <a:r>
              <a:rPr lang="en-US" sz="1200" b="1" dirty="0"/>
              <a:t>        Break</a:t>
            </a:r>
            <a:endParaRPr lang="en-US" sz="1200" dirty="0"/>
          </a:p>
          <a:p>
            <a:r>
              <a:rPr lang="en-US" sz="1200" b="1" dirty="0" smtClean="0"/>
              <a:t>4</a:t>
            </a:r>
            <a:r>
              <a:rPr lang="en-US" sz="1200" b="1" dirty="0"/>
              <a:t>:30pm        Mutation and Functional Analysis in R. Example lesson.</a:t>
            </a:r>
            <a:endParaRPr lang="en-US" sz="1200" dirty="0"/>
          </a:p>
          <a:p>
            <a:r>
              <a:rPr lang="en-US" sz="1200" dirty="0"/>
              <a:t>Jeffrey Chuang, Ph.D., The Jackson Laboratory for Genomic Medicine</a:t>
            </a:r>
          </a:p>
          <a:p>
            <a:r>
              <a:rPr lang="en-US" sz="1200" b="1" dirty="0" smtClean="0"/>
              <a:t>5</a:t>
            </a:r>
            <a:r>
              <a:rPr lang="en-US" sz="1200" b="1" dirty="0"/>
              <a:t>:30        </a:t>
            </a:r>
            <a:r>
              <a:rPr lang="en-US" sz="1200" b="1" dirty="0" smtClean="0"/>
              <a:t>	</a:t>
            </a:r>
            <a:r>
              <a:rPr lang="en-US" sz="1200" b="1" dirty="0" smtClean="0"/>
              <a:t>End. Dinner </a:t>
            </a:r>
            <a:r>
              <a:rPr lang="en-US" sz="1200" b="1" dirty="0" smtClean="0"/>
              <a:t>on your </a:t>
            </a:r>
            <a:r>
              <a:rPr lang="en-US" sz="1200" b="1" dirty="0" smtClean="0"/>
              <a:t>own</a:t>
            </a:r>
            <a:r>
              <a:rPr lang="en-US" sz="1200" b="1" dirty="0"/>
              <a:t>.</a:t>
            </a:r>
            <a:endParaRPr lang="en-US" sz="1200" dirty="0"/>
          </a:p>
          <a:p>
            <a:endParaRPr lang="en-US" sz="1200" b="1" baseline="30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371600"/>
            <a:ext cx="381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228600"/>
            <a:ext cx="7885057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Introduction of course organizers and staff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516559"/>
            <a:ext cx="2514600" cy="167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211759"/>
            <a:ext cx="1587262" cy="2097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00400" y="3269159"/>
            <a:ext cx="2590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en-US" sz="1100" kern="0" dirty="0">
              <a:solidFill>
                <a:sysClr val="windowText" lastClr="000000"/>
              </a:solidFill>
            </a:endParaRPr>
          </a:p>
          <a:p>
            <a:pPr lvl="0" algn="ctr">
              <a:defRPr/>
            </a:pPr>
            <a:r>
              <a:rPr lang="en-US" sz="1100" kern="0" dirty="0">
                <a:solidFill>
                  <a:sysClr val="windowText" lastClr="000000"/>
                </a:solidFill>
              </a:rPr>
              <a:t>Charlie </a:t>
            </a:r>
            <a:r>
              <a:rPr lang="en-US" sz="1100" kern="0" dirty="0" smtClean="0">
                <a:solidFill>
                  <a:sysClr val="windowText" lastClr="000000"/>
                </a:solidFill>
              </a:rPr>
              <a:t>Wray, PhD - JAX</a:t>
            </a:r>
          </a:p>
          <a:p>
            <a:pPr lvl="0" algn="ctr">
              <a:defRPr/>
            </a:pPr>
            <a:r>
              <a:rPr lang="en-US" sz="1100" kern="0" dirty="0" smtClean="0">
                <a:solidFill>
                  <a:sysClr val="windowText" lastClr="000000"/>
                </a:solidFill>
              </a:rPr>
              <a:t>Director of Courses and Conferences</a:t>
            </a:r>
            <a:endParaRPr lang="en-US" sz="1100" u="sng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62600" y="3261718"/>
            <a:ext cx="251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en-US" sz="1100" kern="0" dirty="0">
              <a:solidFill>
                <a:sysClr val="windowText" lastClr="000000"/>
              </a:solidFill>
            </a:endParaRPr>
          </a:p>
          <a:p>
            <a:pPr lvl="0" algn="ctr">
              <a:defRPr/>
            </a:pPr>
            <a:r>
              <a:rPr lang="en-US" sz="1100" kern="0" dirty="0" smtClean="0">
                <a:solidFill>
                  <a:sysClr val="windowText" lastClr="000000"/>
                </a:solidFill>
              </a:rPr>
              <a:t>Prof. </a:t>
            </a:r>
            <a:r>
              <a:rPr lang="en-US" sz="1100" kern="0" dirty="0" err="1" smtClean="0">
                <a:solidFill>
                  <a:sysClr val="windowText" lastClr="000000"/>
                </a:solidFill>
              </a:rPr>
              <a:t>Reinhard</a:t>
            </a:r>
            <a:r>
              <a:rPr lang="en-US" sz="1100" kern="0" dirty="0" smtClean="0">
                <a:solidFill>
                  <a:sysClr val="windowText" lastClr="000000"/>
                </a:solidFill>
              </a:rPr>
              <a:t> </a:t>
            </a:r>
            <a:r>
              <a:rPr lang="en-US" sz="1100" kern="0" dirty="0" err="1" smtClean="0">
                <a:solidFill>
                  <a:sysClr val="windowText" lastClr="000000"/>
                </a:solidFill>
              </a:rPr>
              <a:t>Laubenbacher</a:t>
            </a:r>
            <a:r>
              <a:rPr lang="en-US" sz="1100" kern="0" dirty="0" smtClean="0">
                <a:solidFill>
                  <a:sysClr val="windowText" lastClr="000000"/>
                </a:solidFill>
              </a:rPr>
              <a:t> – JAX;</a:t>
            </a:r>
          </a:p>
          <a:p>
            <a:pPr lvl="0" algn="ctr">
              <a:defRPr/>
            </a:pPr>
            <a:r>
              <a:rPr lang="en-US" sz="1100" kern="0" dirty="0" smtClean="0">
                <a:solidFill>
                  <a:sysClr val="windowText" lastClr="000000"/>
                </a:solidFill>
              </a:rPr>
              <a:t>U. Conn. Health: Director of the Department of Quantitative Medicine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364159"/>
            <a:ext cx="1473200" cy="19467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2000" y="3421559"/>
            <a:ext cx="2514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100" kern="0" dirty="0" smtClean="0">
                <a:solidFill>
                  <a:sysClr val="windowText" lastClr="000000"/>
                </a:solidFill>
              </a:rPr>
              <a:t>Prof. Jeffrey Chuang – JAX; U. Conn Health Department of Genetics and Genome Sciences </a:t>
            </a:r>
            <a:endParaRPr lang="en-US" sz="1100" u="sng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84072" y="4996968"/>
            <a:ext cx="1752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kern="0" dirty="0" smtClean="0">
                <a:solidFill>
                  <a:sysClr val="windowText" lastClr="000000"/>
                </a:solidFill>
              </a:rPr>
              <a:t>Amanda Lazarus, Administrative Assistant</a:t>
            </a:r>
          </a:p>
          <a:p>
            <a:pPr algn="ctr"/>
            <a:r>
              <a:rPr lang="en-US" sz="1100" kern="0" dirty="0" smtClean="0">
                <a:solidFill>
                  <a:sysClr val="windowText" lastClr="000000"/>
                </a:solidFill>
              </a:rPr>
              <a:t>JAX Genomic Education 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4306676" y="4227527"/>
            <a:ext cx="33505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 err="1" smtClean="0">
                <a:solidFill>
                  <a:sysClr val="windowText" lastClr="000000"/>
                </a:solidFill>
              </a:rPr>
              <a:t>Sandeep</a:t>
            </a:r>
            <a:r>
              <a:rPr lang="en-US" sz="1100" kern="0" dirty="0" smtClean="0">
                <a:solidFill>
                  <a:sysClr val="windowText" lastClr="000000"/>
                </a:solidFill>
              </a:rPr>
              <a:t> </a:t>
            </a:r>
            <a:r>
              <a:rPr lang="en-US" sz="1100" kern="0" dirty="0" err="1" smtClean="0">
                <a:solidFill>
                  <a:sysClr val="windowText" lastClr="000000"/>
                </a:solidFill>
              </a:rPr>
              <a:t>Namburi</a:t>
            </a:r>
            <a:r>
              <a:rPr lang="en-US" sz="1100" kern="0" dirty="0" smtClean="0">
                <a:solidFill>
                  <a:sysClr val="windowText" lastClr="000000"/>
                </a:solidFill>
              </a:rPr>
              <a:t>, Cloud Systems Analyst, JAX IT</a:t>
            </a:r>
          </a:p>
          <a:p>
            <a:endParaRPr lang="en-US" sz="1100" kern="0" dirty="0">
              <a:solidFill>
                <a:sysClr val="windowText" lastClr="000000"/>
              </a:solidFill>
            </a:endParaRPr>
          </a:p>
          <a:p>
            <a:r>
              <a:rPr lang="en-US" sz="1100" kern="0" dirty="0" smtClean="0">
                <a:solidFill>
                  <a:sysClr val="windowText" lastClr="000000"/>
                </a:solidFill>
              </a:rPr>
              <a:t>Aditya </a:t>
            </a:r>
            <a:r>
              <a:rPr lang="en-US" sz="1100" kern="0" dirty="0" err="1" smtClean="0">
                <a:solidFill>
                  <a:sysClr val="windowText" lastClr="000000"/>
                </a:solidFill>
              </a:rPr>
              <a:t>Kovuri</a:t>
            </a:r>
            <a:r>
              <a:rPr lang="en-US" sz="1100" kern="0" dirty="0" smtClean="0">
                <a:solidFill>
                  <a:sysClr val="windowText" lastClr="000000"/>
                </a:solidFill>
              </a:rPr>
              <a:t>, Programmer Analyst, JAX IT</a:t>
            </a:r>
            <a:endParaRPr lang="en-US" sz="1100" kern="0" dirty="0">
              <a:solidFill>
                <a:sysClr val="windowText" lastClr="000000"/>
              </a:solidFill>
            </a:endParaRPr>
          </a:p>
          <a:p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15" y="4270853"/>
            <a:ext cx="830491" cy="11695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21843" y="5413853"/>
            <a:ext cx="16245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kern="0" dirty="0">
                <a:solidFill>
                  <a:sysClr val="windowText" lastClr="000000"/>
                </a:solidFill>
              </a:rPr>
              <a:t>A</a:t>
            </a:r>
            <a:r>
              <a:rPr lang="en-US" sz="1100" kern="0" dirty="0" smtClean="0">
                <a:solidFill>
                  <a:sysClr val="windowText" lastClr="000000"/>
                </a:solidFill>
              </a:rPr>
              <a:t>da Zhan, PhD – JAX</a:t>
            </a:r>
          </a:p>
          <a:p>
            <a:pPr algn="ctr"/>
            <a:r>
              <a:rPr lang="en-US" sz="1100" kern="0" dirty="0" smtClean="0">
                <a:solidFill>
                  <a:sysClr val="windowText" lastClr="000000"/>
                </a:solidFill>
              </a:rPr>
              <a:t>Postdoctoral Fellow</a:t>
            </a:r>
            <a:endParaRPr lang="en-US" sz="1100" dirty="0"/>
          </a:p>
        </p:txBody>
      </p:sp>
      <p:sp>
        <p:nvSpPr>
          <p:cNvPr id="17" name="Rectangle 16"/>
          <p:cNvSpPr/>
          <p:nvPr/>
        </p:nvSpPr>
        <p:spPr>
          <a:xfrm>
            <a:off x="2152117" y="4281014"/>
            <a:ext cx="175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kern="0" dirty="0" smtClean="0">
                <a:solidFill>
                  <a:sysClr val="windowText" lastClr="000000"/>
                </a:solidFill>
              </a:rPr>
              <a:t>Spencer </a:t>
            </a:r>
            <a:r>
              <a:rPr lang="en-US" sz="1100" kern="0" dirty="0" err="1" smtClean="0">
                <a:solidFill>
                  <a:sysClr val="windowText" lastClr="000000"/>
                </a:solidFill>
              </a:rPr>
              <a:t>Glantz</a:t>
            </a:r>
            <a:r>
              <a:rPr lang="en-US" sz="1100" kern="0" dirty="0" smtClean="0">
                <a:solidFill>
                  <a:sysClr val="windowText" lastClr="000000"/>
                </a:solidFill>
              </a:rPr>
              <a:t> </a:t>
            </a:r>
            <a:r>
              <a:rPr lang="en-US" sz="1100" kern="0" dirty="0" smtClean="0">
                <a:solidFill>
                  <a:sysClr val="windowText" lastClr="000000"/>
                </a:solidFill>
              </a:rPr>
              <a:t>- JAX</a:t>
            </a:r>
          </a:p>
          <a:p>
            <a:pPr algn="ctr"/>
            <a:r>
              <a:rPr lang="en-US" sz="1100" kern="0" dirty="0" smtClean="0">
                <a:solidFill>
                  <a:sysClr val="windowText" lastClr="000000"/>
                </a:solidFill>
              </a:rPr>
              <a:t>Postdoctoral Fellow</a:t>
            </a:r>
          </a:p>
        </p:txBody>
      </p:sp>
    </p:spTree>
    <p:extLst>
      <p:ext uri="{BB962C8B-B14F-4D97-AF65-F5344CB8AC3E}">
        <p14:creationId xmlns:p14="http://schemas.microsoft.com/office/powerpoint/2010/main" val="25617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76200"/>
            <a:ext cx="7885057" cy="9604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Outline Day 3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1143000"/>
            <a:ext cx="7391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Wednesday</a:t>
            </a:r>
            <a:endParaRPr lang="en-US" sz="1200" b="1" baseline="30000" dirty="0" smtClean="0"/>
          </a:p>
          <a:p>
            <a:endParaRPr lang="en-US" sz="1200" b="1" baseline="30000" dirty="0"/>
          </a:p>
          <a:p>
            <a:r>
              <a:rPr lang="en-US" sz="1200" b="1" dirty="0"/>
              <a:t>8:30am     </a:t>
            </a:r>
            <a:r>
              <a:rPr lang="en-US" sz="1200" b="1" dirty="0" smtClean="0"/>
              <a:t>	Debrief </a:t>
            </a:r>
            <a:r>
              <a:rPr lang="en-US" sz="1200" b="1" dirty="0"/>
              <a:t>on Module #2 Variant Calling: </a:t>
            </a:r>
            <a:r>
              <a:rPr lang="en-US" sz="1200" dirty="0"/>
              <a:t>Lessons learned, Q &amp; A.</a:t>
            </a:r>
          </a:p>
          <a:p>
            <a:r>
              <a:rPr lang="en-US" sz="1200" b="1" dirty="0" smtClean="0"/>
              <a:t>9</a:t>
            </a:r>
            <a:r>
              <a:rPr lang="en-US" sz="1200" b="1" dirty="0"/>
              <a:t>:00am     </a:t>
            </a:r>
            <a:r>
              <a:rPr lang="en-US" sz="1200" b="1" dirty="0" smtClean="0"/>
              <a:t>	Exome </a:t>
            </a:r>
            <a:r>
              <a:rPr lang="en-US" sz="1200" b="1" dirty="0"/>
              <a:t>Sequencing for Variant </a:t>
            </a:r>
            <a:r>
              <a:rPr lang="en-US" sz="1200" b="1" dirty="0" smtClean="0"/>
              <a:t>Discovery</a:t>
            </a:r>
            <a:endParaRPr lang="en-US" sz="1200" dirty="0"/>
          </a:p>
          <a:p>
            <a:r>
              <a:rPr lang="en-US" sz="1200" dirty="0" smtClean="0"/>
              <a:t>Laura </a:t>
            </a:r>
            <a:r>
              <a:rPr lang="en-US" sz="1200" dirty="0" err="1"/>
              <a:t>Reinholdt</a:t>
            </a:r>
            <a:r>
              <a:rPr lang="en-US" sz="1200" dirty="0"/>
              <a:t>, Ph.D., The Jackson Laboratory</a:t>
            </a:r>
          </a:p>
          <a:p>
            <a:r>
              <a:rPr lang="en-US" sz="1200" b="1" dirty="0" smtClean="0"/>
              <a:t>10:00m</a:t>
            </a:r>
            <a:r>
              <a:rPr lang="en-US" sz="1200" b="1" dirty="0"/>
              <a:t>    	</a:t>
            </a:r>
            <a:r>
              <a:rPr lang="en-US" sz="1200" b="1" dirty="0" smtClean="0"/>
              <a:t>Module </a:t>
            </a:r>
            <a:r>
              <a:rPr lang="en-US" sz="1200" b="1" dirty="0"/>
              <a:t>#3: Mouse Exome Variant Discovery.</a:t>
            </a:r>
          </a:p>
          <a:p>
            <a:r>
              <a:rPr lang="en-US" sz="1200" dirty="0" smtClean="0"/>
              <a:t>Charles </a:t>
            </a:r>
            <a:r>
              <a:rPr lang="en-US" sz="1200" dirty="0"/>
              <a:t>Wray, Ph.D. The Jackson Laboratory</a:t>
            </a:r>
          </a:p>
          <a:p>
            <a:r>
              <a:rPr lang="en-US" sz="1200" b="1" dirty="0" smtClean="0"/>
              <a:t>12</a:t>
            </a:r>
            <a:r>
              <a:rPr lang="en-US" sz="1200" b="1" dirty="0"/>
              <a:t>:00pm    </a:t>
            </a:r>
            <a:r>
              <a:rPr lang="en-US" sz="1200" b="1" dirty="0" smtClean="0"/>
              <a:t>	Lunch</a:t>
            </a:r>
            <a:endParaRPr lang="en-US" sz="1200" dirty="0"/>
          </a:p>
          <a:p>
            <a:r>
              <a:rPr lang="en-US" sz="1200" b="1" dirty="0" smtClean="0"/>
              <a:t>1</a:t>
            </a:r>
            <a:r>
              <a:rPr lang="en-US" sz="1200" b="1" dirty="0"/>
              <a:t>:00pm        </a:t>
            </a:r>
            <a:r>
              <a:rPr lang="en-US" sz="1200" b="1" dirty="0" smtClean="0"/>
              <a:t>	Introduction to the Microbiome</a:t>
            </a:r>
            <a:endParaRPr lang="en-US" sz="1200" dirty="0"/>
          </a:p>
          <a:p>
            <a:r>
              <a:rPr lang="en-US" sz="1200" dirty="0" smtClean="0"/>
              <a:t>Spencer </a:t>
            </a:r>
            <a:r>
              <a:rPr lang="en-US" sz="1200" dirty="0" err="1" smtClean="0"/>
              <a:t>Glantz</a:t>
            </a:r>
            <a:r>
              <a:rPr lang="en-US" sz="1200" dirty="0" smtClean="0"/>
              <a:t>, </a:t>
            </a:r>
            <a:r>
              <a:rPr lang="en-US" sz="1200" dirty="0"/>
              <a:t>Ph.D., </a:t>
            </a:r>
            <a:r>
              <a:rPr lang="en-US" sz="1200" dirty="0" smtClean="0"/>
              <a:t>JAX-GM</a:t>
            </a:r>
            <a:endParaRPr lang="en-US" sz="1200" dirty="0"/>
          </a:p>
          <a:p>
            <a:r>
              <a:rPr lang="en-US" sz="1200" b="1" dirty="0" smtClean="0"/>
              <a:t>2</a:t>
            </a:r>
            <a:r>
              <a:rPr lang="en-US" sz="1200" b="1" dirty="0"/>
              <a:t>:00pm        </a:t>
            </a:r>
            <a:r>
              <a:rPr lang="en-US" sz="1200" b="1" dirty="0" smtClean="0"/>
              <a:t>	Hands on Microbiome Work</a:t>
            </a:r>
            <a:endParaRPr lang="en-US" sz="1200" dirty="0"/>
          </a:p>
          <a:p>
            <a:r>
              <a:rPr lang="en-US" sz="1200" dirty="0" smtClean="0"/>
              <a:t>Spencer </a:t>
            </a:r>
            <a:r>
              <a:rPr lang="en-US" sz="1200" dirty="0" err="1" smtClean="0"/>
              <a:t>Glantz</a:t>
            </a:r>
            <a:endParaRPr lang="en-US" sz="1200" dirty="0" smtClean="0"/>
          </a:p>
          <a:p>
            <a:r>
              <a:rPr lang="en-US" sz="1200" b="1" dirty="0" smtClean="0"/>
              <a:t>3:30pm</a:t>
            </a:r>
            <a:r>
              <a:rPr lang="en-US" sz="1200" b="1" dirty="0"/>
              <a:t>        </a:t>
            </a:r>
            <a:r>
              <a:rPr lang="en-US" sz="1200" b="1" dirty="0" smtClean="0"/>
              <a:t>	Break</a:t>
            </a:r>
            <a:endParaRPr lang="en-US" sz="1200" dirty="0"/>
          </a:p>
          <a:p>
            <a:r>
              <a:rPr lang="en-US" sz="1200" b="1" dirty="0" smtClean="0"/>
              <a:t>4:00pm	Curricular Discussion #2</a:t>
            </a:r>
            <a:endParaRPr lang="en-US" sz="1200" b="1" dirty="0"/>
          </a:p>
          <a:p>
            <a:r>
              <a:rPr lang="en-US" sz="1200" b="1" dirty="0" smtClean="0"/>
              <a:t>4:30pm</a:t>
            </a:r>
            <a:r>
              <a:rPr lang="en-US" sz="1200" b="1" dirty="0"/>
              <a:t>	</a:t>
            </a:r>
            <a:r>
              <a:rPr lang="en-US" sz="1200" b="1" dirty="0" smtClean="0"/>
              <a:t>Cloud Resources and Galaxy</a:t>
            </a:r>
            <a:endParaRPr lang="en-US" sz="1200" dirty="0"/>
          </a:p>
          <a:p>
            <a:r>
              <a:rPr lang="en-US" sz="1200" b="1" dirty="0" smtClean="0"/>
              <a:t>5:30pm</a:t>
            </a:r>
            <a:r>
              <a:rPr lang="en-US" sz="1200" b="1" dirty="0"/>
              <a:t>	</a:t>
            </a:r>
            <a:r>
              <a:rPr lang="en-US" sz="1200" b="1" dirty="0" smtClean="0"/>
              <a:t>End. Dinner on your own.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524000"/>
            <a:ext cx="2971800" cy="1927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468" y="3778726"/>
            <a:ext cx="1981200" cy="12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76200"/>
            <a:ext cx="7885057" cy="9604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Outline Day 4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1143000"/>
            <a:ext cx="5105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Thursday</a:t>
            </a:r>
            <a:endParaRPr lang="en-US" sz="1200" b="1" baseline="30000" dirty="0" smtClean="0"/>
          </a:p>
          <a:p>
            <a:endParaRPr lang="en-US" sz="1200" b="1" dirty="0" smtClean="0"/>
          </a:p>
          <a:p>
            <a:r>
              <a:rPr lang="en-US" sz="1200" b="1" dirty="0"/>
              <a:t>8:30am   	</a:t>
            </a:r>
            <a:r>
              <a:rPr lang="en-US" sz="1200" b="1" dirty="0" smtClean="0"/>
              <a:t>Your </a:t>
            </a:r>
            <a:r>
              <a:rPr lang="en-US" sz="1200" b="1" dirty="0"/>
              <a:t>Data in Context: Work with Comparative Functional Genomics Information</a:t>
            </a:r>
            <a:endParaRPr lang="en-US" sz="1200" dirty="0"/>
          </a:p>
          <a:p>
            <a:r>
              <a:rPr lang="en-US" sz="1200" dirty="0"/>
              <a:t>Judith Blake, Ph.D., The Jackson </a:t>
            </a:r>
            <a:r>
              <a:rPr lang="en-US" sz="1200" dirty="0" smtClean="0"/>
              <a:t>Laboratory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 smtClean="0"/>
              <a:t>9:30am</a:t>
            </a:r>
            <a:r>
              <a:rPr lang="en-US" sz="1200" b="1" dirty="0"/>
              <a:t>    </a:t>
            </a:r>
            <a:r>
              <a:rPr lang="en-US" sz="1200" b="1" dirty="0" smtClean="0"/>
              <a:t>	Network </a:t>
            </a:r>
            <a:r>
              <a:rPr lang="en-US" sz="1200" b="1" dirty="0"/>
              <a:t>Modeling</a:t>
            </a:r>
          </a:p>
          <a:p>
            <a:r>
              <a:rPr lang="en-US" sz="1200" dirty="0" smtClean="0"/>
              <a:t>Paola Vera-</a:t>
            </a:r>
            <a:r>
              <a:rPr lang="en-US" sz="1200" dirty="0" err="1" smtClean="0"/>
              <a:t>Licona</a:t>
            </a:r>
            <a:r>
              <a:rPr lang="en-US" sz="1200" dirty="0" smtClean="0"/>
              <a:t>, </a:t>
            </a:r>
            <a:r>
              <a:rPr lang="en-US" sz="1200" dirty="0"/>
              <a:t>Ph.D., </a:t>
            </a:r>
            <a:r>
              <a:rPr lang="en-US" sz="1200" dirty="0" smtClean="0"/>
              <a:t>UConn </a:t>
            </a:r>
            <a:r>
              <a:rPr lang="en-US" sz="1200" dirty="0"/>
              <a:t>Health</a:t>
            </a:r>
          </a:p>
          <a:p>
            <a:r>
              <a:rPr lang="en-US" sz="1200" b="1" dirty="0" smtClean="0"/>
              <a:t>10:30am</a:t>
            </a:r>
            <a:r>
              <a:rPr lang="en-US" sz="1200" b="1" dirty="0"/>
              <a:t>    </a:t>
            </a:r>
            <a:r>
              <a:rPr lang="en-US" sz="1200" b="1" dirty="0" smtClean="0"/>
              <a:t>	Network </a:t>
            </a:r>
            <a:r>
              <a:rPr lang="en-US" sz="1200" b="1" dirty="0"/>
              <a:t>Modeling short exercises</a:t>
            </a:r>
            <a:endParaRPr lang="en-US" sz="1200" dirty="0"/>
          </a:p>
          <a:p>
            <a:r>
              <a:rPr lang="en-US" sz="1200" b="1" dirty="0"/>
              <a:t>    </a:t>
            </a:r>
            <a:r>
              <a:rPr lang="en-US" sz="1200" dirty="0" err="1"/>
              <a:t>Reinhard</a:t>
            </a:r>
            <a:r>
              <a:rPr lang="en-US" sz="1200" dirty="0"/>
              <a:t> </a:t>
            </a:r>
            <a:r>
              <a:rPr lang="en-US" sz="1200" dirty="0" err="1"/>
              <a:t>Laubenbacher</a:t>
            </a:r>
            <a:r>
              <a:rPr lang="en-US" sz="1200" dirty="0"/>
              <a:t>, Ph.D., The Jackson Laboratory for Genomic Medicine / UConn Health</a:t>
            </a:r>
          </a:p>
          <a:p>
            <a:r>
              <a:rPr lang="en-US" sz="1200" b="1" dirty="0" smtClean="0"/>
              <a:t>12</a:t>
            </a:r>
            <a:r>
              <a:rPr lang="en-US" sz="1200" b="1" dirty="0"/>
              <a:t>:00pm    </a:t>
            </a:r>
            <a:r>
              <a:rPr lang="en-US" sz="1200" b="1" dirty="0" smtClean="0"/>
              <a:t>	Lunch</a:t>
            </a:r>
            <a:endParaRPr lang="en-US" sz="1200" dirty="0"/>
          </a:p>
          <a:p>
            <a:r>
              <a:rPr lang="en-US" sz="1200" b="1" dirty="0" smtClean="0"/>
              <a:t>1</a:t>
            </a:r>
            <a:r>
              <a:rPr lang="en-US" sz="1200" b="1" dirty="0"/>
              <a:t>:00pm    </a:t>
            </a:r>
            <a:r>
              <a:rPr lang="en-US" sz="1200" b="1" dirty="0" smtClean="0"/>
              <a:t>	Data </a:t>
            </a:r>
            <a:r>
              <a:rPr lang="en-US" sz="1200" b="1" dirty="0"/>
              <a:t>Standards and Best Practices Data Problems: When bad things happen </a:t>
            </a:r>
            <a:r>
              <a:rPr lang="en-US" sz="1200" b="1" dirty="0" smtClean="0"/>
              <a:t>in</a:t>
            </a:r>
            <a:r>
              <a:rPr lang="en-US" sz="1200" dirty="0"/>
              <a:t> </a:t>
            </a:r>
            <a:r>
              <a:rPr lang="en-US" sz="1200" b="1" dirty="0" smtClean="0"/>
              <a:t>genomic </a:t>
            </a:r>
            <a:r>
              <a:rPr lang="en-US" sz="1200" b="1" dirty="0"/>
              <a:t>analysis</a:t>
            </a:r>
            <a:endParaRPr lang="en-US" sz="1200" dirty="0"/>
          </a:p>
          <a:p>
            <a:r>
              <a:rPr lang="en-US" sz="1200" dirty="0"/>
              <a:t>Judith Blake, Ph.D., The Jackson Laboratory</a:t>
            </a:r>
          </a:p>
          <a:p>
            <a:r>
              <a:rPr lang="en-US" sz="1200" b="1" dirty="0" smtClean="0"/>
              <a:t>2</a:t>
            </a:r>
            <a:r>
              <a:rPr lang="en-US" sz="1200" b="1" dirty="0"/>
              <a:t>:00pm    </a:t>
            </a:r>
            <a:r>
              <a:rPr lang="en-US" sz="1200" b="1" dirty="0" smtClean="0"/>
              <a:t>	</a:t>
            </a:r>
            <a:r>
              <a:rPr lang="en-US" sz="1200" b="1" dirty="0" err="1" smtClean="0"/>
              <a:t>Epigenomics</a:t>
            </a:r>
            <a:r>
              <a:rPr lang="en-US" sz="1200" b="1" dirty="0"/>
              <a:t>. </a:t>
            </a:r>
            <a:r>
              <a:rPr lang="en-US" sz="1200" b="1" dirty="0" err="1"/>
              <a:t>ChIP-seq</a:t>
            </a:r>
            <a:r>
              <a:rPr lang="en-US" sz="1200" b="1" dirty="0"/>
              <a:t> module. </a:t>
            </a:r>
            <a:endParaRPr lang="en-US" sz="1200" dirty="0"/>
          </a:p>
          <a:p>
            <a:r>
              <a:rPr lang="en-US" sz="1200" dirty="0"/>
              <a:t>Ada Zhan, Ph.D., The Jackson Laboratory for Genomic Medicine</a:t>
            </a:r>
          </a:p>
          <a:p>
            <a:r>
              <a:rPr lang="en-US" sz="1200" dirty="0" smtClean="0"/>
              <a:t>Shell </a:t>
            </a:r>
            <a:r>
              <a:rPr lang="en-US" sz="1200" dirty="0"/>
              <a:t>scripts and online methods.</a:t>
            </a:r>
          </a:p>
          <a:p>
            <a:r>
              <a:rPr lang="en-US" sz="1200" b="1" dirty="0" smtClean="0"/>
              <a:t>4:00pm</a:t>
            </a:r>
            <a:r>
              <a:rPr lang="en-US" sz="1200" b="1" dirty="0"/>
              <a:t>    </a:t>
            </a:r>
            <a:r>
              <a:rPr lang="en-US" sz="1200" b="1" dirty="0" smtClean="0"/>
              <a:t>	Break</a:t>
            </a:r>
          </a:p>
          <a:p>
            <a:r>
              <a:rPr lang="en-US" sz="1200" b="1" dirty="0" smtClean="0"/>
              <a:t>4:30pm</a:t>
            </a:r>
            <a:r>
              <a:rPr lang="en-US" sz="1200" b="1" dirty="0"/>
              <a:t>    	</a:t>
            </a:r>
            <a:r>
              <a:rPr lang="en-US" sz="1200" b="1" dirty="0" smtClean="0"/>
              <a:t>Module debrief / Discussion </a:t>
            </a:r>
            <a:r>
              <a:rPr lang="en-US" sz="1200" b="1" dirty="0"/>
              <a:t>of Participants’ Data</a:t>
            </a:r>
            <a:r>
              <a:rPr lang="en-US" sz="1200" dirty="0"/>
              <a:t> </a:t>
            </a:r>
          </a:p>
          <a:p>
            <a:r>
              <a:rPr lang="en-US" sz="1200" b="1" dirty="0" smtClean="0"/>
              <a:t>6:00pm</a:t>
            </a:r>
            <a:r>
              <a:rPr lang="en-US" sz="1200" b="1" dirty="0"/>
              <a:t>   	</a:t>
            </a:r>
            <a:r>
              <a:rPr lang="en-US" sz="1200" b="1" dirty="0" smtClean="0"/>
              <a:t>Group Dinner at Butchers and Bakers</a:t>
            </a:r>
            <a:endParaRPr lang="en-US" sz="1200" dirty="0">
              <a:effectLst/>
            </a:endParaRPr>
          </a:p>
        </p:txBody>
      </p:sp>
      <p:pic>
        <p:nvPicPr>
          <p:cNvPr id="7" name="Picture 6" descr="D:\kuloth\2015\09-Sep\09-09-2015\nrm_aop\slides_img\nrm4048-f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733800"/>
            <a:ext cx="2819400" cy="24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219200"/>
            <a:ext cx="3048000" cy="22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6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76200"/>
            <a:ext cx="7885057" cy="9604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Outline Day 5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295400"/>
            <a:ext cx="4744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Friday</a:t>
            </a:r>
            <a:endParaRPr lang="en-US" sz="1200" b="1" baseline="30000" dirty="0" smtClean="0"/>
          </a:p>
          <a:p>
            <a:endParaRPr lang="en-US" sz="1200" b="1" dirty="0" smtClean="0"/>
          </a:p>
          <a:p>
            <a:r>
              <a:rPr lang="en-US" sz="1200" b="1" dirty="0"/>
              <a:t>8:30am        </a:t>
            </a:r>
            <a:r>
              <a:rPr lang="en-US" sz="1200" b="1" dirty="0" smtClean="0"/>
              <a:t>Integrated </a:t>
            </a:r>
            <a:r>
              <a:rPr lang="en-US" sz="1200" b="1" dirty="0"/>
              <a:t>Modeling of Genetic and Genomic Data</a:t>
            </a:r>
            <a:endParaRPr lang="en-US" sz="1200" dirty="0"/>
          </a:p>
          <a:p>
            <a:r>
              <a:rPr lang="en-US" sz="1200" dirty="0"/>
              <a:t>Gregory Carter, Ph.D., The Jackson Laboratory</a:t>
            </a:r>
          </a:p>
          <a:p>
            <a:r>
              <a:rPr lang="en-US" sz="1200" b="1" dirty="0" smtClean="0"/>
              <a:t>9:30am</a:t>
            </a:r>
            <a:r>
              <a:rPr lang="en-US" sz="1200" b="1" dirty="0"/>
              <a:t>    Running UG Course in Genomics - </a:t>
            </a:r>
            <a:endParaRPr lang="en-US" sz="1200" dirty="0"/>
          </a:p>
          <a:p>
            <a:r>
              <a:rPr lang="en-US" sz="1200" b="1" dirty="0"/>
              <a:t>        </a:t>
            </a:r>
            <a:r>
              <a:rPr lang="en-US" sz="1200" dirty="0"/>
              <a:t>Michael </a:t>
            </a:r>
            <a:r>
              <a:rPr lang="en-US" sz="1200" dirty="0" err="1"/>
              <a:t>Linderman</a:t>
            </a:r>
            <a:r>
              <a:rPr lang="en-US" sz="1200" dirty="0"/>
              <a:t>, Ph.D., Middlebury College</a:t>
            </a:r>
          </a:p>
          <a:p>
            <a:r>
              <a:rPr lang="en-US" sz="1200" dirty="0"/>
              <a:t>        Andrea Tilden, Ph.D., Colby </a:t>
            </a:r>
            <a:r>
              <a:rPr lang="en-US" sz="1200" dirty="0" smtClean="0"/>
              <a:t>College</a:t>
            </a:r>
          </a:p>
          <a:p>
            <a:r>
              <a:rPr lang="en-US" sz="1200" dirty="0" smtClean="0"/>
              <a:t>        </a:t>
            </a:r>
            <a:r>
              <a:rPr lang="en-US" sz="1200" dirty="0" err="1" smtClean="0"/>
              <a:t>Shallee</a:t>
            </a:r>
            <a:r>
              <a:rPr lang="en-US" sz="1200" dirty="0" smtClean="0"/>
              <a:t> Page, Ph.D., Franklin Pierce Univ.</a:t>
            </a:r>
            <a:endParaRPr lang="en-US" sz="1200" dirty="0"/>
          </a:p>
          <a:p>
            <a:r>
              <a:rPr lang="en-US" sz="1200" b="1" dirty="0" smtClean="0"/>
              <a:t>11</a:t>
            </a:r>
            <a:r>
              <a:rPr lang="en-US" sz="1200" b="1" dirty="0"/>
              <a:t>:00am    Cloud environments and web service grants</a:t>
            </a:r>
            <a:endParaRPr lang="en-US" sz="1200" dirty="0"/>
          </a:p>
          <a:p>
            <a:r>
              <a:rPr lang="en-US" sz="1200" dirty="0"/>
              <a:t>Sandeep </a:t>
            </a:r>
            <a:r>
              <a:rPr lang="en-US" sz="1200" dirty="0" err="1"/>
              <a:t>Namburi</a:t>
            </a:r>
            <a:r>
              <a:rPr lang="en-US" sz="1200" dirty="0"/>
              <a:t> and Aditya Srikanth </a:t>
            </a:r>
            <a:r>
              <a:rPr lang="en-US" sz="1200" dirty="0" err="1"/>
              <a:t>Kovuri</a:t>
            </a:r>
            <a:r>
              <a:rPr lang="en-US" sz="1200" dirty="0"/>
              <a:t>, The Jackson </a:t>
            </a:r>
            <a:r>
              <a:rPr lang="en-US" sz="1200" dirty="0" smtClean="0"/>
              <a:t>Laboratory - Information </a:t>
            </a:r>
            <a:r>
              <a:rPr lang="en-US" sz="1200" dirty="0"/>
              <a:t>Technology</a:t>
            </a:r>
          </a:p>
          <a:p>
            <a:r>
              <a:rPr lang="en-US" sz="1200" b="1" dirty="0" smtClean="0"/>
              <a:t>12</a:t>
            </a:r>
            <a:r>
              <a:rPr lang="en-US" sz="1200" b="1" dirty="0"/>
              <a:t>:00pm    Lunch</a:t>
            </a:r>
            <a:endParaRPr lang="en-US" sz="1200" dirty="0"/>
          </a:p>
          <a:p>
            <a:r>
              <a:rPr lang="en-US" sz="1200" b="1" dirty="0" smtClean="0"/>
              <a:t>1</a:t>
            </a:r>
            <a:r>
              <a:rPr lang="en-US" sz="1200" b="1" dirty="0"/>
              <a:t>:00pm        Collaborative Discussion, Next Steps, and How to Support UG Implementations</a:t>
            </a:r>
            <a:endParaRPr lang="en-US" sz="1200" dirty="0"/>
          </a:p>
          <a:p>
            <a:r>
              <a:rPr lang="en-US" sz="1200" b="1" dirty="0"/>
              <a:t>        </a:t>
            </a:r>
            <a:r>
              <a:rPr lang="en-US" sz="1200" dirty="0" smtClean="0"/>
              <a:t>Charlie Wray, Jeff Chuang, </a:t>
            </a:r>
            <a:r>
              <a:rPr lang="en-US" sz="1200" dirty="0" err="1" smtClean="0"/>
              <a:t>Reinhard</a:t>
            </a:r>
            <a:r>
              <a:rPr lang="en-US" sz="1200" dirty="0" smtClean="0"/>
              <a:t> </a:t>
            </a:r>
            <a:r>
              <a:rPr lang="en-US" sz="1200" dirty="0" err="1" smtClean="0"/>
              <a:t>Laubenbacher</a:t>
            </a:r>
            <a:endParaRPr lang="en-US" sz="1200" dirty="0"/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200" b="1" baseline="30000" dirty="0" smtClean="0"/>
          </a:p>
          <a:p>
            <a:endParaRPr lang="en-US" sz="1200" b="1" baseline="30000" dirty="0" smtClean="0"/>
          </a:p>
          <a:p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52" y="1752600"/>
            <a:ext cx="3789948" cy="213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50937" y="3886200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p</a:t>
            </a:r>
            <a:r>
              <a:rPr lang="en-US" sz="800" dirty="0" err="1" smtClean="0"/>
              <a:t>cmag.com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4711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304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Goals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600" y="19050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20574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dirty="0" smtClean="0"/>
              <a:t>Teaching genomics material to participants</a:t>
            </a:r>
          </a:p>
          <a:p>
            <a:pPr>
              <a:buFontTx/>
              <a:buChar char="•"/>
            </a:pPr>
            <a:r>
              <a:rPr lang="en-US" dirty="0" smtClean="0"/>
              <a:t>In-class discussions of what approaches would be optimal for different institutes</a:t>
            </a:r>
          </a:p>
          <a:p>
            <a:pPr>
              <a:buFontTx/>
              <a:buChar char="•"/>
            </a:pPr>
            <a:r>
              <a:rPr lang="en-US" dirty="0" smtClean="0"/>
              <a:t>Discussion of computational biology core competencies for recommendation to NIH</a:t>
            </a:r>
          </a:p>
        </p:txBody>
      </p:sp>
    </p:spTree>
    <p:extLst>
      <p:ext uri="{BB962C8B-B14F-4D97-AF65-F5344CB8AC3E}">
        <p14:creationId xmlns:p14="http://schemas.microsoft.com/office/powerpoint/2010/main" val="15067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2590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Intro to Biological Data Science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452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304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Sequencing costs over time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600" y="19050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20574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32" y="1676400"/>
            <a:ext cx="8316368" cy="37008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3001" y="541020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Sequencing costs have fallen dramatically. It now costs ~$1000 to sequence a human genome.  Source: </a:t>
            </a:r>
            <a:r>
              <a:rPr lang="en-US" dirty="0" err="1" smtClean="0"/>
              <a:t>Illumina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9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304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The scale of biological data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600" y="19050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20574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09600" y="5486400"/>
            <a:ext cx="7924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200" dirty="0"/>
              <a:t>Stephens ZD, Lee SY, </a:t>
            </a:r>
            <a:r>
              <a:rPr lang="en-US" sz="1200" dirty="0" err="1"/>
              <a:t>Faghri</a:t>
            </a:r>
            <a:r>
              <a:rPr lang="en-US" sz="1200" dirty="0"/>
              <a:t> F, Campbell RH, </a:t>
            </a:r>
            <a:r>
              <a:rPr lang="en-US" sz="1200" dirty="0" err="1"/>
              <a:t>Zhai</a:t>
            </a:r>
            <a:r>
              <a:rPr lang="en-US" sz="1200" dirty="0"/>
              <a:t> C, et al. (2015) Big Data: Astronomical or </a:t>
            </a:r>
            <a:r>
              <a:rPr lang="en-US" sz="1200" dirty="0" err="1"/>
              <a:t>Genomical</a:t>
            </a:r>
            <a:r>
              <a:rPr lang="en-US" sz="1200" dirty="0"/>
              <a:t>?. </a:t>
            </a:r>
            <a:r>
              <a:rPr lang="en-US" sz="1200" dirty="0" err="1"/>
              <a:t>PLoS</a:t>
            </a:r>
            <a:r>
              <a:rPr lang="en-US" sz="1200" dirty="0"/>
              <a:t> </a:t>
            </a:r>
            <a:r>
              <a:rPr lang="en-US" sz="1200" dirty="0" err="1"/>
              <a:t>Biol</a:t>
            </a:r>
            <a:r>
              <a:rPr lang="en-US" sz="1200" dirty="0"/>
              <a:t> 13(7): e1002195. doi:10.1371/journal.pbio.1002195</a:t>
            </a:r>
          </a:p>
          <a:p>
            <a:pPr eaLnBrk="1" hangingPunct="1"/>
            <a:r>
              <a:rPr lang="en-US" sz="1200" dirty="0">
                <a:hlinkClick r:id="rId3"/>
              </a:rPr>
              <a:t>http://journals.plos.org/plosbiology/article?id=info:doi/10.1371/journal.pbio.1002195</a:t>
            </a:r>
            <a:endParaRPr lang="en-US" sz="1200" dirty="0"/>
          </a:p>
        </p:txBody>
      </p:sp>
      <p:pic>
        <p:nvPicPr>
          <p:cNvPr id="5" name="Picture 4" descr="journal.pbio.1002195.g001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409700"/>
            <a:ext cx="6787896" cy="40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6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304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Genomics is among the </a:t>
            </a:r>
            <a:br>
              <a:rPr lang="en-US" sz="3200" dirty="0" smtClean="0"/>
            </a:br>
            <a:r>
              <a:rPr lang="en-US" sz="3200" dirty="0" smtClean="0"/>
              <a:t>biggest of big data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600" y="8382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9906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85800" y="3810000"/>
            <a:ext cx="7924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200" dirty="0"/>
              <a:t>Stephens ZD, Lee SY, </a:t>
            </a:r>
            <a:r>
              <a:rPr lang="en-US" sz="1200" dirty="0" err="1"/>
              <a:t>Faghri</a:t>
            </a:r>
            <a:r>
              <a:rPr lang="en-US" sz="1200" dirty="0"/>
              <a:t> F, Campbell RH, </a:t>
            </a:r>
            <a:r>
              <a:rPr lang="en-US" sz="1200" dirty="0" err="1"/>
              <a:t>Zhai</a:t>
            </a:r>
            <a:r>
              <a:rPr lang="en-US" sz="1200" dirty="0"/>
              <a:t> C, et al. (</a:t>
            </a:r>
            <a:r>
              <a:rPr lang="en-US" sz="1200" dirty="0" smtClean="0"/>
              <a:t>2015).</a:t>
            </a:r>
            <a:endParaRPr lang="en-US" sz="1200" dirty="0"/>
          </a:p>
          <a:p>
            <a:pPr eaLnBrk="1" hangingPunct="1"/>
            <a:r>
              <a:rPr lang="en-US" sz="1200" dirty="0">
                <a:hlinkClick r:id="rId3"/>
              </a:rPr>
              <a:t>http://journals.plos.org/plosbiology/article?id=info:doi/10.1371/journal.pbio.1002195</a:t>
            </a:r>
            <a:endParaRPr lang="en-US" sz="1200" dirty="0"/>
          </a:p>
        </p:txBody>
      </p:sp>
      <p:pic>
        <p:nvPicPr>
          <p:cNvPr id="2" name="Picture 1" descr="journal.pbio.1002195.t001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0"/>
            <a:ext cx="7848600" cy="22429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43800" y="914400"/>
            <a:ext cx="61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21</a:t>
            </a:r>
            <a:endParaRPr lang="en-US" baseline="300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934200" y="1219200"/>
            <a:ext cx="685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447800" y="6019801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200" dirty="0" err="1" smtClean="0"/>
              <a:t>www.vla.nrao.edu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495800"/>
            <a:ext cx="2476500" cy="1512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86186" y="3486414"/>
            <a:ext cx="1334028" cy="3505200"/>
          </a:xfrm>
          <a:prstGeom prst="rect">
            <a:avLst/>
          </a:prstGeom>
        </p:spPr>
      </p:pic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4800600" y="6019800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200" dirty="0" err="1" smtClean="0"/>
              <a:t>Illumina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78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304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</a:t>
            </a:r>
            <a:r>
              <a:rPr lang="en-US" sz="3200" dirty="0" smtClean="0"/>
              <a:t>torage at genomics centers</a:t>
            </a:r>
            <a:endParaRPr lang="en-US" sz="3200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20574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09600" y="5486400"/>
            <a:ext cx="7924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200" dirty="0"/>
              <a:t>Stephens ZD, Lee SY, </a:t>
            </a:r>
            <a:r>
              <a:rPr lang="en-US" sz="1200" dirty="0" err="1"/>
              <a:t>Faghri</a:t>
            </a:r>
            <a:r>
              <a:rPr lang="en-US" sz="1200" dirty="0"/>
              <a:t> F, Campbell RH, </a:t>
            </a:r>
            <a:r>
              <a:rPr lang="en-US" sz="1200" dirty="0" err="1"/>
              <a:t>Zhai</a:t>
            </a:r>
            <a:r>
              <a:rPr lang="en-US" sz="1200" dirty="0"/>
              <a:t> C, et al. (2015) Big Data: Astronomical or </a:t>
            </a:r>
            <a:r>
              <a:rPr lang="en-US" sz="1200" dirty="0" err="1"/>
              <a:t>Genomical</a:t>
            </a:r>
            <a:r>
              <a:rPr lang="en-US" sz="1200" dirty="0"/>
              <a:t>?. </a:t>
            </a:r>
            <a:r>
              <a:rPr lang="en-US" sz="1200" dirty="0" err="1"/>
              <a:t>PLoS</a:t>
            </a:r>
            <a:r>
              <a:rPr lang="en-US" sz="1200" dirty="0"/>
              <a:t> </a:t>
            </a:r>
            <a:r>
              <a:rPr lang="en-US" sz="1200" dirty="0" err="1"/>
              <a:t>Biol</a:t>
            </a:r>
            <a:r>
              <a:rPr lang="en-US" sz="1200" dirty="0"/>
              <a:t> 13(7): e1002195. doi:10.1371/journal.pbio.1002195</a:t>
            </a:r>
          </a:p>
          <a:p>
            <a:pPr eaLnBrk="1" hangingPunct="1"/>
            <a:r>
              <a:rPr lang="en-US" sz="1200" dirty="0">
                <a:hlinkClick r:id="rId4"/>
              </a:rPr>
              <a:t>http://journals.plos.org/plosbiology/article?id=info:doi/10.1371/journal.pbio.1002195</a:t>
            </a:r>
            <a:endParaRPr lang="en-US" sz="1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25696"/>
              </p:ext>
            </p:extLst>
          </p:nvPr>
        </p:nvGraphicFramePr>
        <p:xfrm>
          <a:off x="1517650" y="1473200"/>
          <a:ext cx="6108700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" name="Document" r:id="rId5" imgW="6108700" imgH="3911600" progId="Word.Document.12">
                  <p:embed/>
                </p:oleObj>
              </mc:Choice>
              <mc:Fallback>
                <p:oleObj name="Document" r:id="rId5" imgW="6108700" imgH="391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7650" y="1473200"/>
                        <a:ext cx="6108700" cy="391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521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304800"/>
            <a:ext cx="8381999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Big biology data require data science training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600" y="19050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20574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990600" y="1828800"/>
            <a:ext cx="7543800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Data wrangling (raw manipulations such as obtaining, parsing, editing, merging, and filtering data)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Computational problem solving (making a pipeline run, processing and storage issues, compatibility)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Statistical tests (clustering, pathway identification, regression)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Software engineering (optimization, software robustness, visualization)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Development of new algorithms.</a:t>
            </a:r>
          </a:p>
          <a:p>
            <a:pPr marL="285750" indent="-285750">
              <a:buFontTx/>
              <a:buChar char="•"/>
            </a:pPr>
            <a:endParaRPr lang="en-US" dirty="0" smtClean="0"/>
          </a:p>
          <a:p>
            <a:r>
              <a:rPr lang="en-US" dirty="0" smtClean="0"/>
              <a:t>All of these lead up to biological interpretation and generation of new hypotheses.</a:t>
            </a:r>
          </a:p>
          <a:p>
            <a:endParaRPr lang="en-US" dirty="0" smtClean="0"/>
          </a:p>
          <a:p>
            <a:pPr marL="285750" indent="-285750">
              <a:buFontTx/>
              <a:buChar char="•"/>
            </a:pPr>
            <a:endParaRPr lang="en-US" dirty="0"/>
          </a:p>
          <a:p>
            <a:pPr marL="285750" indent="-285750">
              <a:buFontTx/>
              <a:buChar char="•"/>
            </a:pPr>
            <a:endParaRPr lang="en-US" dirty="0" smtClean="0"/>
          </a:p>
          <a:p>
            <a:pPr marL="285750" indent="-285750">
              <a:buFontTx/>
              <a:buChar char="•"/>
            </a:pPr>
            <a:endParaRPr lang="en-US" dirty="0"/>
          </a:p>
          <a:p>
            <a:pPr marL="285750" indent="-285750">
              <a:buFontTx/>
              <a:buChar char="•"/>
            </a:pPr>
            <a:endParaRPr lang="en-US" dirty="0" smtClean="0"/>
          </a:p>
          <a:p>
            <a:pPr marL="285750" indent="-285750">
              <a:buFontTx/>
              <a:buChar char="•"/>
            </a:pPr>
            <a:endParaRPr lang="en-US" dirty="0" smtClean="0"/>
          </a:p>
          <a:p>
            <a:pPr marL="285750" indent="-285750"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1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WINDOWS\Desktop\New Folder (3)\JBMACAULEY\PICSFORBEV\3892H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09" y="3409950"/>
            <a:ext cx="409366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>
          <a:xfrm>
            <a:off x="5410200" y="2655620"/>
            <a:ext cx="3200400" cy="3230563"/>
          </a:xfrm>
        </p:spPr>
        <p:txBody>
          <a:bodyPr/>
          <a:lstStyle/>
          <a:p>
            <a:pPr marL="0" indent="0">
              <a:buNone/>
            </a:pPr>
            <a:r>
              <a:rPr lang="en-US" sz="2000" i="1" dirty="0" smtClean="0"/>
              <a:t>Mission:</a:t>
            </a:r>
          </a:p>
          <a:p>
            <a:pPr marL="0" indent="0">
              <a:buNone/>
            </a:pPr>
            <a:r>
              <a:rPr lang="en-US" sz="2000" dirty="0" smtClean="0"/>
              <a:t>We </a:t>
            </a:r>
            <a:r>
              <a:rPr lang="en-US" sz="2000" dirty="0"/>
              <a:t>discover precise genomic solutions for disease and empower the global biomedical community in our shared quest to improve human health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45906" y="179636"/>
            <a:ext cx="3328987" cy="2239962"/>
          </a:xfrm>
        </p:spPr>
        <p:txBody>
          <a:bodyPr/>
          <a:lstStyle/>
          <a:p>
            <a:r>
              <a:rPr lang="en-US" dirty="0" smtClean="0"/>
              <a:t>Overview of The Jackson Laboratory Education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280150"/>
            <a:ext cx="2133600" cy="36512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 descr="Air Photos 10- 11- 2010 09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7" y="525561"/>
            <a:ext cx="4054344" cy="27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cwray\Downloads\_MG_866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25791" y="1534191"/>
            <a:ext cx="6182831" cy="41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76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304800"/>
            <a:ext cx="8381999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Sequencing Technology Overview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2895600" cy="2890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752600"/>
            <a:ext cx="2865193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78" y="1752600"/>
            <a:ext cx="2987675" cy="21728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" y="4572000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is currently the dominant sequencing technology company, though other technologies are now being developed. Adapted from </a:t>
            </a:r>
            <a:r>
              <a:rPr lang="en-US" dirty="0" err="1" smtClean="0"/>
              <a:t>Illumina</a:t>
            </a:r>
            <a:r>
              <a:rPr lang="en-US" dirty="0" smtClean="0"/>
              <a:t> materials.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9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304800"/>
            <a:ext cx="8381999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Human sequencing is the major driver of the genomics data explosion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648200" y="5791200"/>
            <a:ext cx="388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200" dirty="0" smtClean="0"/>
              <a:t>Nature Reviews Genetics. 2011. 12:603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800"/>
            <a:ext cx="7772400" cy="3637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400" y="51816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Identification of population groups by their sequence similarity.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0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304800"/>
            <a:ext cx="8381999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Sequencing in medicine: cancer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76400"/>
            <a:ext cx="4572000" cy="32984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76800" y="5105400"/>
            <a:ext cx="388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Jeffrey </a:t>
            </a:r>
            <a:r>
              <a:rPr lang="en-US" sz="1200" dirty="0" err="1"/>
              <a:t>Gagan</a:t>
            </a:r>
            <a:r>
              <a:rPr lang="en-US" sz="1200" dirty="0"/>
              <a:t> and </a:t>
            </a:r>
            <a:r>
              <a:rPr lang="en-US" sz="1200" dirty="0" err="1"/>
              <a:t>Eliezer</a:t>
            </a:r>
            <a:r>
              <a:rPr lang="en-US" sz="1200" dirty="0"/>
              <a:t> M. Van </a:t>
            </a:r>
            <a:r>
              <a:rPr lang="en-US" sz="1200" dirty="0" smtClean="0"/>
              <a:t>Allen.  Genome Medicine 2015 7</a:t>
            </a:r>
            <a:r>
              <a:rPr lang="en-US" sz="1200" dirty="0"/>
              <a:t>:80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676400"/>
            <a:ext cx="3846418" cy="320928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800" y="5105400"/>
            <a:ext cx="388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Average number of </a:t>
            </a:r>
            <a:r>
              <a:rPr lang="en-US" sz="1200" dirty="0" err="1" smtClean="0"/>
              <a:t>nonsynonymous</a:t>
            </a:r>
            <a:r>
              <a:rPr lang="en-US" sz="1200" dirty="0" smtClean="0"/>
              <a:t> mutations in different cancers. </a:t>
            </a:r>
            <a:r>
              <a:rPr lang="en-US" sz="1200" i="1" dirty="0" smtClean="0"/>
              <a:t>Science</a:t>
            </a:r>
            <a:r>
              <a:rPr lang="en-US" sz="1200" i="1" dirty="0"/>
              <a:t> </a:t>
            </a:r>
            <a:r>
              <a:rPr lang="en-US" sz="1200" dirty="0"/>
              <a:t> 29 Mar 2013</a:t>
            </a:r>
            <a:r>
              <a:rPr lang="en-US" sz="1200" dirty="0" smtClean="0"/>
              <a:t>: Vol</a:t>
            </a:r>
            <a:r>
              <a:rPr lang="en-US" sz="1200" dirty="0"/>
              <a:t>. 339, Issue 6127, pp. 1546-1558</a:t>
            </a:r>
            <a:br>
              <a:rPr lang="en-US" sz="1200" dirty="0"/>
            </a:b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05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304800"/>
            <a:ext cx="8381999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More than 100,000 human exomes are now available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948812" y="3841384"/>
            <a:ext cx="388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gnomad.broadinstitute.org</a:t>
            </a:r>
            <a:r>
              <a:rPr lang="en-US" sz="1200" dirty="0"/>
              <a:t>/about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790810"/>
            <a:ext cx="5486400" cy="1817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64" y="1676400"/>
            <a:ext cx="2793154" cy="33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304800"/>
            <a:ext cx="8381999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Platforms: command line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00200"/>
            <a:ext cx="7391400" cy="43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304800"/>
            <a:ext cx="8381999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Platforms: local packages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76400"/>
            <a:ext cx="7772400" cy="430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304800"/>
            <a:ext cx="8381999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Platforms: cloud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62" y="1676400"/>
            <a:ext cx="8568638" cy="34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1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304800"/>
            <a:ext cx="8381999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Progress in computational biology topics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762000" y="1828800"/>
            <a:ext cx="6705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10 years ago introductory bioinformatics was focused on methods for small numbers of genomes and some resources.</a:t>
            </a:r>
          </a:p>
          <a:p>
            <a:r>
              <a:rPr lang="en-US" dirty="0" smtClean="0"/>
              <a:t>Sequence alignment; NCBI data resources; </a:t>
            </a:r>
            <a:r>
              <a:rPr lang="en-US" dirty="0" err="1" smtClean="0"/>
              <a:t>phylogenetics</a:t>
            </a:r>
            <a:r>
              <a:rPr lang="en-US" dirty="0" smtClean="0"/>
              <a:t>; mutation calling; differential gene expression analysis; etc.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Current introductory bioinformatics is geared toward mining large datasets and applying tools to easily generated new data.</a:t>
            </a:r>
          </a:p>
          <a:p>
            <a:r>
              <a:rPr lang="en-US" dirty="0" smtClean="0"/>
              <a:t>Pipelines for processing </a:t>
            </a:r>
            <a:r>
              <a:rPr lang="en-US" dirty="0"/>
              <a:t>your own sequencing </a:t>
            </a:r>
            <a:r>
              <a:rPr lang="en-US" dirty="0" smtClean="0"/>
              <a:t>data ; </a:t>
            </a:r>
            <a:r>
              <a:rPr lang="en-US" dirty="0"/>
              <a:t>a</a:t>
            </a:r>
            <a:r>
              <a:rPr lang="en-US" dirty="0" smtClean="0"/>
              <a:t>pplying existing packages for data analysis; data mining on tens to thousands of genomes; data integration.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9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304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Challenges in Computational Biology Education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600" y="19050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20574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7857289" cy="21714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5715000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/>
              <a:t>Via A, De Las Rivas J, Attwood TK, Landsman D, </a:t>
            </a:r>
            <a:r>
              <a:rPr lang="en-US" baseline="30000" dirty="0" err="1"/>
              <a:t>Brazas</a:t>
            </a:r>
            <a:r>
              <a:rPr lang="en-US" baseline="30000" dirty="0"/>
              <a:t> MD, et al. (2011) Ten Simple Rules for Developing a Short Bioinformatics Training Course. </a:t>
            </a:r>
            <a:r>
              <a:rPr lang="en-US" baseline="30000" dirty="0" err="1"/>
              <a:t>PLoS</a:t>
            </a:r>
            <a:r>
              <a:rPr lang="en-US" baseline="30000" dirty="0"/>
              <a:t> </a:t>
            </a:r>
            <a:r>
              <a:rPr lang="en-US" baseline="30000" dirty="0" err="1"/>
              <a:t>Comput</a:t>
            </a:r>
            <a:r>
              <a:rPr lang="en-US" baseline="30000" dirty="0"/>
              <a:t> </a:t>
            </a:r>
            <a:r>
              <a:rPr lang="en-US" baseline="30000" dirty="0" err="1"/>
              <a:t>Biol</a:t>
            </a:r>
            <a:r>
              <a:rPr lang="en-US" baseline="30000" dirty="0"/>
              <a:t> 7(10): e1002245. doi:10.1371/ journal.pcbi.1002245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0600" y="4038600"/>
            <a:ext cx="62632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Breadth of field makes defining goals critical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Specialized computational resource needs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Mixing education and Interactivity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Necessary computational expertise is project dependent.</a:t>
            </a:r>
          </a:p>
          <a:p>
            <a:pPr marL="285750" indent="-285750"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41443" y="304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Opportunities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600" y="19050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20574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7" name="Rectangle 6"/>
          <p:cNvSpPr/>
          <p:nvPr/>
        </p:nvSpPr>
        <p:spPr>
          <a:xfrm>
            <a:off x="990600" y="1828800"/>
            <a:ext cx="7543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Although computational biology resources are specialized, many are free or inexpensive.</a:t>
            </a:r>
          </a:p>
          <a:p>
            <a:pPr marL="285750" indent="-285750">
              <a:buFontTx/>
              <a:buChar char="•"/>
            </a:pPr>
            <a:endParaRPr lang="en-US" dirty="0" smtClean="0"/>
          </a:p>
          <a:p>
            <a:pPr marL="285750" indent="-285750">
              <a:buFontTx/>
              <a:buChar char="•"/>
            </a:pPr>
            <a:r>
              <a:rPr lang="en-US" dirty="0" smtClean="0"/>
              <a:t>Much data is publicly available providing abundant opportunities for new projects. Many new interfacing tools are being developed.</a:t>
            </a:r>
            <a:endParaRPr lang="en-US" dirty="0"/>
          </a:p>
          <a:p>
            <a:pPr marL="285750" indent="-285750">
              <a:buFontTx/>
              <a:buChar char="•"/>
            </a:pPr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 smtClean="0"/>
              <a:t>Rapidly advancing field provides room for a variety of approaches to pedagogy.</a:t>
            </a:r>
          </a:p>
          <a:p>
            <a:pPr marL="285750" indent="-285750">
              <a:buFontTx/>
              <a:buChar char="•"/>
            </a:pPr>
            <a:endParaRPr lang="en-US" dirty="0" smtClean="0"/>
          </a:p>
          <a:p>
            <a:pPr marL="285750" indent="-285750">
              <a:buFontTx/>
              <a:buChar char="•"/>
            </a:pPr>
            <a:r>
              <a:rPr lang="en-US" dirty="0" smtClean="0"/>
              <a:t>Well</a:t>
            </a:r>
            <a:r>
              <a:rPr lang="en-US" dirty="0"/>
              <a:t>-trained students have </a:t>
            </a:r>
            <a:r>
              <a:rPr lang="en-US" dirty="0" smtClean="0"/>
              <a:t>immediate job opportunities.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•"/>
            </a:pPr>
            <a:endParaRPr lang="en-US" dirty="0" smtClean="0"/>
          </a:p>
          <a:p>
            <a:pPr marL="285750" indent="-285750">
              <a:buFontTx/>
              <a:buChar char="•"/>
            </a:pPr>
            <a:endParaRPr lang="en-US" dirty="0" smtClean="0"/>
          </a:p>
          <a:p>
            <a:pPr marL="285750" indent="-285750"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3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Building57Interior_The_Watson_Commons_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07" y="3673475"/>
            <a:ext cx="1960097" cy="26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35fro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07" y="1219200"/>
            <a:ext cx="2622389" cy="196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09600"/>
            <a:ext cx="7885057" cy="609600"/>
          </a:xfrm>
        </p:spPr>
        <p:txBody>
          <a:bodyPr/>
          <a:lstStyle/>
          <a:p>
            <a:pPr lvl="0" algn="ctr"/>
            <a:r>
              <a:rPr lang="en-US" dirty="0" smtClean="0"/>
              <a:t>The JAX Education Ecosystem</a:t>
            </a:r>
            <a:endParaRPr lang="en-US" dirty="0">
              <a:solidFill>
                <a:srgbClr val="2C2A2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828496" y="6280150"/>
            <a:ext cx="2133600" cy="365125"/>
          </a:xfrm>
        </p:spPr>
        <p:txBody>
          <a:bodyPr/>
          <a:lstStyle/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5</a:t>
            </a:fld>
            <a:endParaRPr lang="en-US" dirty="0">
              <a:solidFill>
                <a:srgbClr val="333F48"/>
              </a:solidFill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721555752"/>
              </p:ext>
            </p:extLst>
          </p:nvPr>
        </p:nvGraphicFramePr>
        <p:xfrm>
          <a:off x="1903248" y="1709550"/>
          <a:ext cx="7885112" cy="4066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335996" y="2438400"/>
            <a:ext cx="533400" cy="381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774396" y="2438400"/>
            <a:ext cx="457200" cy="381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274505" y="4038600"/>
            <a:ext cx="304800" cy="5334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564074" y="5242264"/>
            <a:ext cx="52452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4920" y="4038600"/>
            <a:ext cx="244876" cy="5334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7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5334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Example Paradigm 1: </a:t>
            </a:r>
            <a:br>
              <a:rPr lang="en-US" sz="3200" dirty="0" smtClean="0"/>
            </a:br>
            <a:r>
              <a:rPr lang="en-US" sz="3200" dirty="0" smtClean="0"/>
              <a:t>Biologically Driven Approach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600" y="19050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20574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dirty="0" smtClean="0"/>
              <a:t>Goals: Teach methods that match a biology curriculum.</a:t>
            </a:r>
          </a:p>
          <a:p>
            <a:pPr>
              <a:buFontTx/>
              <a:buChar char="•"/>
            </a:pPr>
            <a:r>
              <a:rPr lang="en-US" dirty="0" smtClean="0"/>
              <a:t>Example topics: expression analysis (RNA-</a:t>
            </a:r>
            <a:r>
              <a:rPr lang="en-US" dirty="0" err="1" smtClean="0"/>
              <a:t>seq</a:t>
            </a:r>
            <a:r>
              <a:rPr lang="en-US" dirty="0" smtClean="0"/>
              <a:t> data processing), mutations (</a:t>
            </a:r>
            <a:r>
              <a:rPr lang="en-US" dirty="0" err="1" smtClean="0"/>
              <a:t>Exome-seq</a:t>
            </a:r>
            <a:r>
              <a:rPr lang="en-US" dirty="0" smtClean="0"/>
              <a:t> data processing), heredity (phylogenetic methods) etc.</a:t>
            </a:r>
          </a:p>
          <a:p>
            <a:pPr>
              <a:buFontTx/>
              <a:buChar char="•"/>
            </a:pPr>
            <a:r>
              <a:rPr lang="en-US" dirty="0" smtClean="0"/>
              <a:t>Challenges: Difficult to match complexity of computational approaches to biology topics. Requires easy-to-use analysis platform.</a:t>
            </a:r>
          </a:p>
          <a:p>
            <a:pPr>
              <a:buFontTx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81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90600" y="685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Example Paradigm 2: </a:t>
            </a:r>
            <a:br>
              <a:rPr lang="en-US" sz="3200" dirty="0" smtClean="0"/>
            </a:br>
            <a:r>
              <a:rPr lang="en-US" sz="3200" dirty="0" smtClean="0"/>
              <a:t>Computational Skills Approach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600" y="19050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20574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dirty="0" smtClean="0"/>
              <a:t>Goals: Development of skill in applying computational analysis techniques, </a:t>
            </a:r>
          </a:p>
          <a:p>
            <a:pPr>
              <a:buFontTx/>
              <a:buChar char="•"/>
            </a:pPr>
            <a:r>
              <a:rPr lang="en-US" dirty="0" smtClean="0"/>
              <a:t>Example topics: Unix, python, R, data wrangling, web resources, common sequence analysis software, cloud implementations.</a:t>
            </a:r>
          </a:p>
          <a:p>
            <a:pPr>
              <a:buFontTx/>
              <a:buChar char="•"/>
            </a:pPr>
            <a:r>
              <a:rPr lang="en-US" dirty="0" smtClean="0"/>
              <a:t>Challenges: Culture difference between programming and biology. Wide variety of choices in what skills to teach. </a:t>
            </a:r>
          </a:p>
        </p:txBody>
      </p:sp>
    </p:spTree>
    <p:extLst>
      <p:ext uri="{BB962C8B-B14F-4D97-AF65-F5344CB8AC3E}">
        <p14:creationId xmlns:p14="http://schemas.microsoft.com/office/powerpoint/2010/main" val="30802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90600" y="7620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Example Paradigm 3: </a:t>
            </a:r>
            <a:br>
              <a:rPr lang="en-US" sz="3200" dirty="0" smtClean="0"/>
            </a:br>
            <a:r>
              <a:rPr lang="en-US" sz="3200" dirty="0" smtClean="0"/>
              <a:t>Data science approach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600" y="19050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 smtClean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2057400"/>
            <a:ext cx="8229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dirty="0" smtClean="0"/>
              <a:t>Goal: provide theoretical foundations for biology as a data science. </a:t>
            </a:r>
          </a:p>
          <a:p>
            <a:pPr>
              <a:buFontTx/>
              <a:buChar char="•"/>
            </a:pPr>
            <a:r>
              <a:rPr lang="en-US" dirty="0" smtClean="0"/>
              <a:t>Example topics: clustering, regression, other data mining approaches, </a:t>
            </a:r>
            <a:r>
              <a:rPr lang="en-US" dirty="0" err="1" smtClean="0"/>
              <a:t>phylogenetics</a:t>
            </a:r>
            <a:r>
              <a:rPr lang="en-US" dirty="0" smtClean="0"/>
              <a:t>, evolution</a:t>
            </a:r>
          </a:p>
          <a:p>
            <a:pPr>
              <a:buFontTx/>
              <a:buChar char="•"/>
            </a:pPr>
            <a:r>
              <a:rPr lang="en-US" dirty="0" smtClean="0"/>
              <a:t>Challenges: Difficult to identify sufficient students with both mathematical and biological interest.</a:t>
            </a:r>
          </a:p>
        </p:txBody>
      </p:sp>
    </p:spTree>
    <p:extLst>
      <p:ext uri="{BB962C8B-B14F-4D97-AF65-F5344CB8AC3E}">
        <p14:creationId xmlns:p14="http://schemas.microsoft.com/office/powerpoint/2010/main" val="323122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2590800"/>
            <a:ext cx="7885057" cy="111283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R25 Participant Survey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56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0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Q1 - From 1 (least) to 10 (highest), rate your knowledge of/familiarity with each of the following:</a:t>
            </a:r>
            <a:endParaRPr lang="en-US" sz="2200" dirty="0">
              <a:solidFill>
                <a:prstClr val="black"/>
              </a:solidFill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000" y="1200000"/>
            <a:ext cx="8000000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8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0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Q2 - From 1 (no knowledge) to 10 (expert), rate your expertise on each of the following:</a:t>
            </a:r>
            <a:endParaRPr lang="en-US" sz="2200" dirty="0">
              <a:solidFill>
                <a:prstClr val="black"/>
              </a:solidFill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000" y="1200000"/>
            <a:ext cx="8000000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 txBox="1"/>
          <p:nvPr/>
        </p:nvSpPr>
        <p:spPr>
          <a:xfrm>
            <a:off x="200000" y="140000"/>
            <a:ext cx="82296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200" dirty="0" smtClean="0">
                <a:solidFill>
                  <a:prstClr val="black"/>
                </a:solidFill>
              </a:rPr>
              <a:t>Q3 - Which of the following terms could you define without the use of Google or another search engine (select all that apply):</a:t>
            </a:r>
            <a:endParaRPr lang="en-US" sz="2200" dirty="0">
              <a:solidFill>
                <a:prstClr val="black"/>
              </a:solidFill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000" y="1200000"/>
            <a:ext cx="8000000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uang Retreat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Dark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16121</TotalTime>
  <Words>1836</Words>
  <Application>Microsoft Macintosh PowerPoint</Application>
  <PresentationFormat>On-screen Show (4:3)</PresentationFormat>
  <Paragraphs>454</Paragraphs>
  <Slides>52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Calibri</vt:lpstr>
      <vt:lpstr>Courier New</vt:lpstr>
      <vt:lpstr>Mangal</vt:lpstr>
      <vt:lpstr>Wingdings 2</vt:lpstr>
      <vt:lpstr>Arial</vt:lpstr>
      <vt:lpstr>Dark Blue Master</vt:lpstr>
      <vt:lpstr>1_Office Theme</vt:lpstr>
      <vt:lpstr>Chuang Retreat</vt:lpstr>
      <vt:lpstr>1_Dark Blue Master</vt:lpstr>
      <vt:lpstr>Office Theme</vt:lpstr>
      <vt:lpstr>Document</vt:lpstr>
      <vt:lpstr>Big Data Genomics Education for Undergraduate Professors</vt:lpstr>
      <vt:lpstr>R25 for Genomics Training</vt:lpstr>
      <vt:lpstr>Introduction of course organizers and staff</vt:lpstr>
      <vt:lpstr>Overview of The Jackson Laboratory Education</vt:lpstr>
      <vt:lpstr>The JAX Education Ecosystem</vt:lpstr>
      <vt:lpstr>R25 Participant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of Participants</vt:lpstr>
      <vt:lpstr>Outline of Schedule</vt:lpstr>
      <vt:lpstr>Speakers</vt:lpstr>
      <vt:lpstr>Speakers</vt:lpstr>
      <vt:lpstr>Outline Day 1</vt:lpstr>
      <vt:lpstr>Outline Day 2</vt:lpstr>
      <vt:lpstr>Outline Day 3</vt:lpstr>
      <vt:lpstr>Outline Day 4</vt:lpstr>
      <vt:lpstr>Outline Day 5</vt:lpstr>
      <vt:lpstr>Goals</vt:lpstr>
      <vt:lpstr>Intro to Biological Data Science</vt:lpstr>
      <vt:lpstr>Sequencing costs over time</vt:lpstr>
      <vt:lpstr>The scale of biological data</vt:lpstr>
      <vt:lpstr>Genomics is among the  biggest of big data</vt:lpstr>
      <vt:lpstr>Storage at genomics centers</vt:lpstr>
      <vt:lpstr>Big biology data require data science training</vt:lpstr>
      <vt:lpstr>Sequencing Technology Overview</vt:lpstr>
      <vt:lpstr>Human sequencing is the major driver of the genomics data explosion</vt:lpstr>
      <vt:lpstr>Sequencing in medicine: cancer</vt:lpstr>
      <vt:lpstr>More than 100,000 human exomes are now available</vt:lpstr>
      <vt:lpstr>Platforms: command line</vt:lpstr>
      <vt:lpstr>Platforms: local packages</vt:lpstr>
      <vt:lpstr>Platforms: cloud</vt:lpstr>
      <vt:lpstr>Progress in computational biology topics</vt:lpstr>
      <vt:lpstr>Challenges in Computational Biology Education</vt:lpstr>
      <vt:lpstr>Opportunities</vt:lpstr>
      <vt:lpstr>Example Paradigm 1:  Biologically Driven Approach</vt:lpstr>
      <vt:lpstr>Example Paradigm 2:  Computational Skills Approach</vt:lpstr>
      <vt:lpstr>Example Paradigm 3:  Data science approach</vt:lpstr>
    </vt:vector>
  </TitlesOfParts>
  <Company> 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Drug Selection</dc:title>
  <dc:creator>tiger</dc:creator>
  <cp:lastModifiedBy>Jeffrey Chuang</cp:lastModifiedBy>
  <cp:revision>1070</cp:revision>
  <dcterms:created xsi:type="dcterms:W3CDTF">2013-01-21T16:38:19Z</dcterms:created>
  <dcterms:modified xsi:type="dcterms:W3CDTF">2018-05-21T14:02:10Z</dcterms:modified>
</cp:coreProperties>
</file>